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ink/ink1.xml" ContentType="application/inkml+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5" r:id="rId5"/>
  </p:sldMasterIdLst>
  <p:notesMasterIdLst>
    <p:notesMasterId r:id="rId69"/>
  </p:notesMasterIdLst>
  <p:sldIdLst>
    <p:sldId id="299" r:id="rId6"/>
    <p:sldId id="915" r:id="rId7"/>
    <p:sldId id="916" r:id="rId8"/>
    <p:sldId id="917" r:id="rId9"/>
    <p:sldId id="866" r:id="rId10"/>
    <p:sldId id="918" r:id="rId11"/>
    <p:sldId id="919" r:id="rId12"/>
    <p:sldId id="920" r:id="rId13"/>
    <p:sldId id="922" r:id="rId14"/>
    <p:sldId id="923" r:id="rId15"/>
    <p:sldId id="924" r:id="rId16"/>
    <p:sldId id="925" r:id="rId17"/>
    <p:sldId id="927" r:id="rId18"/>
    <p:sldId id="928" r:id="rId19"/>
    <p:sldId id="929" r:id="rId20"/>
    <p:sldId id="930" r:id="rId21"/>
    <p:sldId id="931" r:id="rId22"/>
    <p:sldId id="932" r:id="rId23"/>
    <p:sldId id="934" r:id="rId24"/>
    <p:sldId id="935" r:id="rId25"/>
    <p:sldId id="936" r:id="rId26"/>
    <p:sldId id="937" r:id="rId27"/>
    <p:sldId id="938" r:id="rId28"/>
    <p:sldId id="939" r:id="rId29"/>
    <p:sldId id="940" r:id="rId30"/>
    <p:sldId id="926" r:id="rId31"/>
    <p:sldId id="921" r:id="rId32"/>
    <p:sldId id="867" r:id="rId33"/>
    <p:sldId id="869" r:id="rId34"/>
    <p:sldId id="870" r:id="rId35"/>
    <p:sldId id="871" r:id="rId36"/>
    <p:sldId id="872" r:id="rId37"/>
    <p:sldId id="873" r:id="rId38"/>
    <p:sldId id="883" r:id="rId39"/>
    <p:sldId id="884" r:id="rId40"/>
    <p:sldId id="885" r:id="rId41"/>
    <p:sldId id="887" r:id="rId42"/>
    <p:sldId id="886" r:id="rId43"/>
    <p:sldId id="888" r:id="rId44"/>
    <p:sldId id="889" r:id="rId45"/>
    <p:sldId id="890" r:id="rId46"/>
    <p:sldId id="891" r:id="rId47"/>
    <p:sldId id="892" r:id="rId48"/>
    <p:sldId id="893" r:id="rId49"/>
    <p:sldId id="894" r:id="rId50"/>
    <p:sldId id="895" r:id="rId51"/>
    <p:sldId id="896" r:id="rId52"/>
    <p:sldId id="897" r:id="rId53"/>
    <p:sldId id="898" r:id="rId54"/>
    <p:sldId id="899" r:id="rId55"/>
    <p:sldId id="900" r:id="rId56"/>
    <p:sldId id="901" r:id="rId57"/>
    <p:sldId id="902" r:id="rId58"/>
    <p:sldId id="906" r:id="rId59"/>
    <p:sldId id="907" r:id="rId60"/>
    <p:sldId id="908" r:id="rId61"/>
    <p:sldId id="933" r:id="rId62"/>
    <p:sldId id="909" r:id="rId63"/>
    <p:sldId id="910" r:id="rId64"/>
    <p:sldId id="911" r:id="rId65"/>
    <p:sldId id="912" r:id="rId66"/>
    <p:sldId id="913" r:id="rId67"/>
    <p:sldId id="914" r:id="rId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5" autoAdjust="0"/>
    <p:restoredTop sz="77939" autoAdjust="0"/>
  </p:normalViewPr>
  <p:slideViewPr>
    <p:cSldViewPr snapToGrid="0">
      <p:cViewPr varScale="1">
        <p:scale>
          <a:sx n="86" d="100"/>
          <a:sy n="86" d="100"/>
        </p:scale>
        <p:origin x="1524" y="8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 Type="http://schemas.openxmlformats.org/officeDocument/2006/relationships/slide" Target="slides/slide2.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s>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55.81395" units="1/cm"/>
          <inkml:channelProperty channel="Y" name="resolution" value="55.6701" units="1/cm"/>
          <inkml:channelProperty channel="T" name="resolution" value="1" units="1/dev"/>
        </inkml:channelProperties>
      </inkml:inkSource>
      <inkml:timestamp xml:id="ts0" timeString="2025-08-16T11:16:10.417"/>
    </inkml:context>
    <inkml:brush xml:id="br0">
      <inkml:brushProperty name="width" value="0.05292" units="cm"/>
      <inkml:brushProperty name="height" value="0.05292" units="cm"/>
      <inkml:brushProperty name="color" value="#FF0000"/>
    </inkml:brush>
  </inkml:definitions>
  <inkml:trace contextRef="#ctx0" brushRef="#br0">29895 13195 0,'30'0'125,"1"0"-94,-1 0-15,0 0 0,1 0-1,-1-30 1,0 30 0,1 0-1,-1 0 298,-60 0-110,-1 0-203,1 0 47,0 0 0</inkml:trace>
  <inkml:trace contextRef="#ctx0" brushRef="#br0" timeOffset="2701.94">29956 13165 0,'30'0'110,"0"0"-95,1 0 17</inkml:trace>
  <inkml:trace contextRef="#ctx0" brushRef="#br0" timeOffset="6284.58">29471 8554 0,'30'0'16,"0"0"0,1 0-1,-1 0 1,0 0-1,0 0 1,1 0-16,-1 0 16,0 0-16,1 0 15,-1 0 1,0 0-16,1 0 16,-1 0 15,-30 30 0,30-30-15,-30 31 31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47A7B0-DB74-4007-B725-E8BBC40177F8}" type="datetimeFigureOut">
              <a:rPr kumimoji="1" lang="ja-JP" altLang="en-US" smtClean="0"/>
              <a:t>2025/9/8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7CA837-4E02-496E-9B2C-1691A27E57C6}" type="slidenum">
              <a:rPr kumimoji="1" lang="ja-JP" altLang="en-US" smtClean="0"/>
              <a:t>‹#›</a:t>
            </a:fld>
            <a:endParaRPr kumimoji="1" lang="ja-JP" altLang="en-US"/>
          </a:p>
        </p:txBody>
      </p:sp>
    </p:spTree>
    <p:extLst>
      <p:ext uri="{BB962C8B-B14F-4D97-AF65-F5344CB8AC3E}">
        <p14:creationId xmlns:p14="http://schemas.microsoft.com/office/powerpoint/2010/main" val="3263156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こんにちは。</a:t>
            </a:r>
            <a:r>
              <a:rPr kumimoji="1" lang="ja-JP" altLang="en-US" sz="1200" b="1" spc="600" dirty="0">
                <a:latin typeface="ＭＳ Ｐゴシック" panose="020B0600070205080204" pitchFamily="34" charset="-128"/>
                <a:ea typeface="ＭＳ Ｐゴシック" panose="020B0600070205080204" pitchFamily="34" charset="-128"/>
              </a:rPr>
              <a:t>古川東ロータリークラブ米山記念奨学生</a:t>
            </a:r>
            <a:r>
              <a:rPr kumimoji="1" lang="ja-JP" altLang="en-US" dirty="0"/>
              <a:t>の劉</a:t>
            </a:r>
            <a:r>
              <a:rPr kumimoji="1" lang="zh-CN" altLang="en-US" dirty="0"/>
              <a:t>瀛</a:t>
            </a:r>
            <a:r>
              <a:rPr kumimoji="1" lang="ja-JP" altLang="en-US" dirty="0"/>
              <a:t>と申します。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「古川東ロータリークラブ最終例会報告　</a:t>
            </a:r>
            <a:r>
              <a:rPr kumimoji="1" lang="ja-JP" altLang="en-US" sz="1200" b="1" spc="600" dirty="0">
                <a:latin typeface="ＭＳ Ｐゴシック" panose="020B0600070205080204" pitchFamily="34" charset="-128"/>
                <a:ea typeface="ＭＳ Ｐゴシック" panose="020B0600070205080204" pitchFamily="34" charset="-128"/>
              </a:rPr>
              <a:t>米山記念奨学生としての感謝と研究成果</a:t>
            </a:r>
            <a:r>
              <a:rPr kumimoji="1" lang="ja-JP" altLang="en-US" dirty="0"/>
              <a:t>」</a:t>
            </a:r>
            <a:r>
              <a:rPr kumimoji="1" lang="ja-JP" altLang="en-US" b="0" i="0" dirty="0">
                <a:solidFill>
                  <a:srgbClr val="003A70"/>
                </a:solidFill>
                <a:effectLst/>
                <a:latin typeface="proxima-nova"/>
              </a:rPr>
              <a:t>を発表いたします</a:t>
            </a:r>
            <a:endParaRPr lang="en-US" altLang="ja-JP" b="0" i="0" dirty="0">
              <a:solidFill>
                <a:srgbClr val="003A70"/>
              </a:solidFill>
              <a:effectLst/>
              <a:latin typeface="proxima-nov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どうぞよろしくお願いいたします。</a:t>
            </a:r>
          </a:p>
        </p:txBody>
      </p:sp>
      <p:sp>
        <p:nvSpPr>
          <p:cNvPr id="4" name="スライド番号プレースホルダー 3"/>
          <p:cNvSpPr>
            <a:spLocks noGrp="1"/>
          </p:cNvSpPr>
          <p:nvPr>
            <p:ph type="sldNum" sz="quarter" idx="5"/>
          </p:nvPr>
        </p:nvSpPr>
        <p:spPr/>
        <p:txBody>
          <a:bodyPr/>
          <a:lstStyle/>
          <a:p>
            <a:fld id="{907CA837-4E02-496E-9B2C-1691A27E57C6}" type="slidenum">
              <a:rPr kumimoji="1" lang="ja-JP" altLang="en-US" smtClean="0"/>
              <a:t>1</a:t>
            </a:fld>
            <a:endParaRPr kumimoji="1" lang="ja-JP" altLang="en-US"/>
          </a:p>
        </p:txBody>
      </p:sp>
    </p:spTree>
    <p:extLst>
      <p:ext uri="{BB962C8B-B14F-4D97-AF65-F5344CB8AC3E}">
        <p14:creationId xmlns:p14="http://schemas.microsoft.com/office/powerpoint/2010/main" val="2651407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E58F6-2604-1044-7C99-F1B05A1BB9D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973749-29EA-558A-B77C-FD94899B12F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3C8F91F-3301-0254-0E02-7A923B213B3D}"/>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さらに、</a:t>
            </a:r>
            <a:r>
              <a:rPr lang="en-US" altLang="ja-JP" dirty="0" err="1"/>
              <a:t>ArangoDB</a:t>
            </a:r>
            <a:r>
              <a:rPr lang="ja-JP" altLang="en-US" dirty="0"/>
              <a:t>に保存した空調システムのグラフデータを使ってシステム分析を行います。まず、図の示すように、新菱冷熱工業株式会社より提供された実際の現場空調設備システムの</a:t>
            </a:r>
            <a:r>
              <a:rPr lang="en-US" altLang="ja-JP" dirty="0"/>
              <a:t>2</a:t>
            </a:r>
            <a:r>
              <a:rPr lang="ja-JP" altLang="en-US" dirty="0"/>
              <a:t>フロア分のデータを選定しました。図の中では、赤色でハイライトされた送風システムが一つ選定されました。。これを</a:t>
            </a:r>
            <a:r>
              <a:rPr lang="en-US" altLang="ja-JP" dirty="0"/>
              <a:t>Case1</a:t>
            </a:r>
            <a:r>
              <a:rPr lang="ja-JP" altLang="en-US" dirty="0"/>
              <a:t>として、グラフデータに基づいたシステム分析の検証を進めていきます。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接下来对</a:t>
            </a:r>
            <a:r>
              <a:rPr lang="en-US" altLang="zh-CN" sz="1200" dirty="0" err="1"/>
              <a:t>ArangoDB</a:t>
            </a:r>
            <a:r>
              <a:rPr lang="zh-CN" altLang="en-US" sz="1200" dirty="0"/>
              <a:t>存储的空调系统图数据进行系统分析，首先选取了</a:t>
            </a:r>
            <a:r>
              <a:rPr lang="zh-CN" altLang="en-US" dirty="0"/>
              <a:t>新菱冷熱工業株式会社提供的现场真实空调设备系统的</a:t>
            </a:r>
            <a:r>
              <a:rPr lang="en-US" altLang="zh-CN" dirty="0"/>
              <a:t>2</a:t>
            </a:r>
            <a:r>
              <a:rPr lang="zh-CN" altLang="en-US" dirty="0"/>
              <a:t>层楼数据，如图</a:t>
            </a:r>
            <a:r>
              <a:rPr lang="en-US" altLang="zh-CN" dirty="0"/>
              <a:t>6.9</a:t>
            </a:r>
            <a:r>
              <a:rPr lang="zh-CN" altLang="en-US" dirty="0"/>
              <a:t>所示。图中高亮选取了一个红色的送风系统，接下来将其作为</a:t>
            </a:r>
            <a:r>
              <a:rPr lang="en-US" altLang="zh-CN" dirty="0"/>
              <a:t>Case1</a:t>
            </a:r>
            <a:r>
              <a:rPr lang="zh-CN" altLang="en-US" dirty="0"/>
              <a:t>进行图数据系统分析验证。</a:t>
            </a:r>
            <a:endParaRPr lang="ja-JP" altLang="en-US" sz="1200" dirty="0"/>
          </a:p>
        </p:txBody>
      </p:sp>
      <p:sp>
        <p:nvSpPr>
          <p:cNvPr id="4" name="スライド番号プレースホルダー 3">
            <a:extLst>
              <a:ext uri="{FF2B5EF4-FFF2-40B4-BE49-F238E27FC236}">
                <a16:creationId xmlns:a16="http://schemas.microsoft.com/office/drawing/2014/main" id="{F375920B-2536-C83A-DD16-EBAE1B76C81E}"/>
              </a:ext>
            </a:extLst>
          </p:cNvPr>
          <p:cNvSpPr>
            <a:spLocks noGrp="1"/>
          </p:cNvSpPr>
          <p:nvPr>
            <p:ph type="sldNum" sz="quarter" idx="5"/>
          </p:nvPr>
        </p:nvSpPr>
        <p:spPr/>
        <p:txBody>
          <a:bodyPr/>
          <a:lstStyle/>
          <a:p>
            <a:fld id="{14A616D6-3492-46BF-AECC-75241CAAF4D0}" type="slidenum">
              <a:rPr kumimoji="1" lang="ja-JP" altLang="en-US" smtClean="0"/>
              <a:t>10</a:t>
            </a:fld>
            <a:endParaRPr kumimoji="1" lang="ja-JP" altLang="en-US"/>
          </a:p>
        </p:txBody>
      </p:sp>
    </p:spTree>
    <p:extLst>
      <p:ext uri="{BB962C8B-B14F-4D97-AF65-F5344CB8AC3E}">
        <p14:creationId xmlns:p14="http://schemas.microsoft.com/office/powerpoint/2010/main" val="1616038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F1478-96DC-244B-EE77-09C23D9D3E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629F31F-A633-5815-F3CD-B4AC8A0A79D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1DCCD3-848D-06CF-6843-AB119001DF6C}"/>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この図は、選択された赤色送風システムのグラフモデル表示です。右下の拡大部分では、空調機</a:t>
            </a:r>
            <a:r>
              <a:rPr lang="en-US" altLang="ja-JP" dirty="0"/>
              <a:t>AHU</a:t>
            </a:r>
            <a:r>
              <a:rPr lang="ja-JP" altLang="en-US" dirty="0"/>
              <a:t>がノードとして、方向を持つダクトで定義されたエッジに沿って下流側の他の要素に探します。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该图为选中的红色送风系统的图模型展示，右下角放大区域可以看到送风机</a:t>
            </a:r>
            <a:r>
              <a:rPr lang="en-US" altLang="zh-CN" sz="1200" dirty="0"/>
              <a:t>AHU</a:t>
            </a:r>
            <a:r>
              <a:rPr lang="zh-CN" altLang="en-US" sz="1200" dirty="0"/>
              <a:t>作为</a:t>
            </a:r>
            <a:r>
              <a:rPr lang="en-US" altLang="zh-CN" sz="1200" dirty="0"/>
              <a:t>Node</a:t>
            </a:r>
            <a:r>
              <a:rPr lang="zh-CN" altLang="en-US" sz="1200" dirty="0"/>
              <a:t>沿着带有方向的风管定义的</a:t>
            </a:r>
            <a:r>
              <a:rPr lang="en-US" altLang="zh-CN" sz="1200" dirty="0"/>
              <a:t>Edge</a:t>
            </a:r>
            <a:r>
              <a:rPr lang="zh-CN" altLang="en-US" sz="1200" dirty="0"/>
              <a:t>找到下游的其他元素。</a:t>
            </a:r>
            <a:endParaRPr lang="ja-JP" altLang="en-US" sz="1200" dirty="0"/>
          </a:p>
        </p:txBody>
      </p:sp>
      <p:sp>
        <p:nvSpPr>
          <p:cNvPr id="4" name="スライド番号プレースホルダー 3">
            <a:extLst>
              <a:ext uri="{FF2B5EF4-FFF2-40B4-BE49-F238E27FC236}">
                <a16:creationId xmlns:a16="http://schemas.microsoft.com/office/drawing/2014/main" id="{87BFE833-8BF7-4528-67F8-1AEEA7E5B65B}"/>
              </a:ext>
            </a:extLst>
          </p:cNvPr>
          <p:cNvSpPr>
            <a:spLocks noGrp="1"/>
          </p:cNvSpPr>
          <p:nvPr>
            <p:ph type="sldNum" sz="quarter" idx="5"/>
          </p:nvPr>
        </p:nvSpPr>
        <p:spPr/>
        <p:txBody>
          <a:bodyPr/>
          <a:lstStyle/>
          <a:p>
            <a:fld id="{14A616D6-3492-46BF-AECC-75241CAAF4D0}" type="slidenum">
              <a:rPr kumimoji="1" lang="ja-JP" altLang="en-US" smtClean="0"/>
              <a:t>11</a:t>
            </a:fld>
            <a:endParaRPr kumimoji="1" lang="ja-JP" altLang="en-US"/>
          </a:p>
        </p:txBody>
      </p:sp>
    </p:spTree>
    <p:extLst>
      <p:ext uri="{BB962C8B-B14F-4D97-AF65-F5344CB8AC3E}">
        <p14:creationId xmlns:p14="http://schemas.microsoft.com/office/powerpoint/2010/main" val="885492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F010C-17A3-B90F-20EF-06C3A6D2A22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91505FB-8A97-487B-FC3E-349FA6E246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1D253ED-FBC5-D270-2DEB-B9E63F6820EE}"/>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sz="1200" dirty="0"/>
              <a:t>この図は、当該送風システムに対して異なるレベルのクリティカルパスを区分した結果を示しています。拡大部分では、選択された</a:t>
            </a:r>
            <a:r>
              <a:rPr lang="en-US" altLang="ja-JP" sz="1200" dirty="0"/>
              <a:t>1</a:t>
            </a:r>
            <a:r>
              <a:rPr lang="ja-JP" altLang="en-US" sz="1200" dirty="0"/>
              <a:t>つのチャンバーと、その下流側の圧力損失値を確認できました。</a:t>
            </a:r>
            <a:endParaRPr lang="en-US" altLang="zh-CN" sz="1200"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zh-CN" sz="1200" dirty="0"/>
          </a:p>
          <a:p>
            <a:pPr marL="0" marR="0" lvl="0" indent="0" algn="l" defTabSz="457200" rtl="0" eaLnBrk="1" fontAlgn="auto" latinLnBrk="0" hangingPunct="1">
              <a:lnSpc>
                <a:spcPct val="200000"/>
              </a:lnSpc>
              <a:spcBef>
                <a:spcPts val="0"/>
              </a:spcBef>
              <a:spcAft>
                <a:spcPts val="0"/>
              </a:spcAft>
              <a:buClrTx/>
              <a:buSzTx/>
              <a:buFontTx/>
              <a:buNone/>
              <a:tabLst/>
              <a:defRPr/>
            </a:pPr>
            <a:r>
              <a:rPr lang="zh-CN" altLang="en-US" sz="1200" dirty="0"/>
              <a:t>这张图显示对该送风系统进行不同等级关键路径划分的结果，放大区域可以看到选中的一个</a:t>
            </a:r>
            <a:r>
              <a:rPr lang="ja-JP" altLang="en-US" dirty="0"/>
              <a:t>チャンバー</a:t>
            </a:r>
            <a:r>
              <a:rPr lang="zh-CN" altLang="en-US" sz="1200" dirty="0"/>
              <a:t>，其下游两侧的压力损失值。</a:t>
            </a:r>
            <a:endParaRPr lang="ja-JP" altLang="en-US" dirty="0"/>
          </a:p>
        </p:txBody>
      </p:sp>
      <p:sp>
        <p:nvSpPr>
          <p:cNvPr id="4" name="スライド番号プレースホルダー 3">
            <a:extLst>
              <a:ext uri="{FF2B5EF4-FFF2-40B4-BE49-F238E27FC236}">
                <a16:creationId xmlns:a16="http://schemas.microsoft.com/office/drawing/2014/main" id="{251AE7C3-E1ED-24B8-E744-D11B60618314}"/>
              </a:ext>
            </a:extLst>
          </p:cNvPr>
          <p:cNvSpPr>
            <a:spLocks noGrp="1"/>
          </p:cNvSpPr>
          <p:nvPr>
            <p:ph type="sldNum" sz="quarter" idx="5"/>
          </p:nvPr>
        </p:nvSpPr>
        <p:spPr/>
        <p:txBody>
          <a:bodyPr/>
          <a:lstStyle/>
          <a:p>
            <a:fld id="{14A616D6-3492-46BF-AECC-75241CAAF4D0}" type="slidenum">
              <a:rPr kumimoji="1" lang="ja-JP" altLang="en-US" smtClean="0"/>
              <a:t>12</a:t>
            </a:fld>
            <a:endParaRPr kumimoji="1" lang="ja-JP" altLang="en-US"/>
          </a:p>
        </p:txBody>
      </p:sp>
    </p:spTree>
    <p:extLst>
      <p:ext uri="{BB962C8B-B14F-4D97-AF65-F5344CB8AC3E}">
        <p14:creationId xmlns:p14="http://schemas.microsoft.com/office/powerpoint/2010/main" val="682520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45BD4C-82D2-CCF2-E226-143DAAC19A4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2AEC1E8-7A3C-DAAE-0123-93399B8B953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15A657-BBB8-3D71-C747-EDCEA7A86009}"/>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図に示すように、新菱冷熱工業株式会社の現場データを分析すると同時に、空調冷水および冷却水システムについても同様の分析を行いました。このシステムは全体で</a:t>
            </a:r>
            <a:r>
              <a:rPr lang="en-US" altLang="ja-JP" dirty="0"/>
              <a:t>4</a:t>
            </a:r>
            <a:r>
              <a:rPr lang="ja-JP" altLang="en-US" dirty="0"/>
              <a:t>つのケースから構成されており、それぞれ冷水供給システム、冷水戻りシステム、冷却水供給システム、冷却水戻りシステム</a:t>
            </a:r>
            <a:r>
              <a:rPr lang="ja-JP" altLang="en-US" sz="1200" dirty="0"/>
              <a:t>です</a:t>
            </a:r>
            <a:endParaRPr lang="en-US" altLang="zh-CN" sz="1200" dirty="0"/>
          </a:p>
          <a:p>
            <a:pPr defTabSz="457200">
              <a:lnSpc>
                <a:spcPct val="200000"/>
              </a:lnSpc>
              <a:buNone/>
            </a:pPr>
            <a:endParaRPr lang="en-US" altLang="ja-JP" sz="1200" dirty="0"/>
          </a:p>
        </p:txBody>
      </p:sp>
      <p:sp>
        <p:nvSpPr>
          <p:cNvPr id="4" name="スライド番号プレースホルダー 3">
            <a:extLst>
              <a:ext uri="{FF2B5EF4-FFF2-40B4-BE49-F238E27FC236}">
                <a16:creationId xmlns:a16="http://schemas.microsoft.com/office/drawing/2014/main" id="{3D8D2DD4-92DE-F4F1-B4B1-34893299974E}"/>
              </a:ext>
            </a:extLst>
          </p:cNvPr>
          <p:cNvSpPr>
            <a:spLocks noGrp="1"/>
          </p:cNvSpPr>
          <p:nvPr>
            <p:ph type="sldNum" sz="quarter" idx="5"/>
          </p:nvPr>
        </p:nvSpPr>
        <p:spPr/>
        <p:txBody>
          <a:bodyPr/>
          <a:lstStyle/>
          <a:p>
            <a:fld id="{14A616D6-3492-46BF-AECC-75241CAAF4D0}" type="slidenum">
              <a:rPr kumimoji="1" lang="ja-JP" altLang="en-US" smtClean="0"/>
              <a:t>13</a:t>
            </a:fld>
            <a:endParaRPr kumimoji="1" lang="ja-JP" altLang="en-US"/>
          </a:p>
        </p:txBody>
      </p:sp>
    </p:spTree>
    <p:extLst>
      <p:ext uri="{BB962C8B-B14F-4D97-AF65-F5344CB8AC3E}">
        <p14:creationId xmlns:p14="http://schemas.microsoft.com/office/powerpoint/2010/main" val="3388432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86B82-2F1A-D687-FAE1-D6E4D8B549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76AE7B0-64F7-279C-57A5-DC3CDC05F3E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026E36C-0822-DED6-6D69-CBD9E5307171}"/>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これらは</a:t>
            </a:r>
            <a:r>
              <a:rPr lang="en-US" altLang="ja-JP" dirty="0"/>
              <a:t>Case2</a:t>
            </a:r>
            <a:r>
              <a:rPr lang="ja-JP" altLang="en-US" dirty="0"/>
              <a:t>から</a:t>
            </a:r>
            <a:r>
              <a:rPr lang="en-US" altLang="ja-JP" dirty="0"/>
              <a:t>Case5</a:t>
            </a:r>
            <a:r>
              <a:rPr lang="ja-JP" altLang="en-US" dirty="0"/>
              <a:t>までの分析結果です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这些是</a:t>
            </a:r>
            <a:r>
              <a:rPr lang="en-US" altLang="zh-CN" sz="1200" dirty="0"/>
              <a:t>case2</a:t>
            </a:r>
            <a:r>
              <a:rPr lang="zh-CN" altLang="en-US" sz="1200" dirty="0"/>
              <a:t>到</a:t>
            </a:r>
            <a:r>
              <a:rPr lang="en-US" altLang="zh-CN" sz="1200" dirty="0"/>
              <a:t>case5</a:t>
            </a:r>
            <a:r>
              <a:rPr lang="zh-CN" altLang="en-US" sz="1200" dirty="0"/>
              <a:t>的分析结果</a:t>
            </a:r>
            <a:endParaRPr lang="ja-JP" altLang="en-US" sz="1200" dirty="0"/>
          </a:p>
        </p:txBody>
      </p:sp>
      <p:sp>
        <p:nvSpPr>
          <p:cNvPr id="4" name="スライド番号プレースホルダー 3">
            <a:extLst>
              <a:ext uri="{FF2B5EF4-FFF2-40B4-BE49-F238E27FC236}">
                <a16:creationId xmlns:a16="http://schemas.microsoft.com/office/drawing/2014/main" id="{994D6D47-3763-384F-5881-F84D07752ECF}"/>
              </a:ext>
            </a:extLst>
          </p:cNvPr>
          <p:cNvSpPr>
            <a:spLocks noGrp="1"/>
          </p:cNvSpPr>
          <p:nvPr>
            <p:ph type="sldNum" sz="quarter" idx="5"/>
          </p:nvPr>
        </p:nvSpPr>
        <p:spPr/>
        <p:txBody>
          <a:bodyPr/>
          <a:lstStyle/>
          <a:p>
            <a:fld id="{14A616D6-3492-46BF-AECC-75241CAAF4D0}" type="slidenum">
              <a:rPr kumimoji="1" lang="ja-JP" altLang="en-US" smtClean="0"/>
              <a:t>14</a:t>
            </a:fld>
            <a:endParaRPr kumimoji="1" lang="ja-JP" altLang="en-US"/>
          </a:p>
        </p:txBody>
      </p:sp>
    </p:spTree>
    <p:extLst>
      <p:ext uri="{BB962C8B-B14F-4D97-AF65-F5344CB8AC3E}">
        <p14:creationId xmlns:p14="http://schemas.microsoft.com/office/powerpoint/2010/main" val="1048428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4BC56-AADF-96A1-7BF5-4060698BA2F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003786-23A6-A6EF-72BB-629C7FCA4B8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153ABE0-75AE-B001-7E79-649AD98710DF}"/>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sz="1200" dirty="0"/>
              <a:t>冷水戻りシステム</a:t>
            </a:r>
            <a:endParaRPr lang="en-US" altLang="ja-JP" sz="1200" dirty="0"/>
          </a:p>
          <a:p>
            <a:pPr defTabSz="457200">
              <a:lnSpc>
                <a:spcPct val="200000"/>
              </a:lnSpc>
              <a:buNone/>
            </a:pPr>
            <a:endParaRPr lang="en-US" altLang="ja-JP" sz="1200" dirty="0"/>
          </a:p>
          <a:p>
            <a:pPr defTabSz="457200">
              <a:lnSpc>
                <a:spcPct val="200000"/>
              </a:lnSpc>
              <a:buNone/>
            </a:pPr>
            <a:endParaRPr lang="en-US" altLang="ja-JP" sz="1200" dirty="0"/>
          </a:p>
        </p:txBody>
      </p:sp>
      <p:sp>
        <p:nvSpPr>
          <p:cNvPr id="4" name="スライド番号プレースホルダー 3">
            <a:extLst>
              <a:ext uri="{FF2B5EF4-FFF2-40B4-BE49-F238E27FC236}">
                <a16:creationId xmlns:a16="http://schemas.microsoft.com/office/drawing/2014/main" id="{A82786BA-930E-773D-EFB7-35EF6385271A}"/>
              </a:ext>
            </a:extLst>
          </p:cNvPr>
          <p:cNvSpPr>
            <a:spLocks noGrp="1"/>
          </p:cNvSpPr>
          <p:nvPr>
            <p:ph type="sldNum" sz="quarter" idx="5"/>
          </p:nvPr>
        </p:nvSpPr>
        <p:spPr/>
        <p:txBody>
          <a:bodyPr/>
          <a:lstStyle/>
          <a:p>
            <a:fld id="{14A616D6-3492-46BF-AECC-75241CAAF4D0}" type="slidenum">
              <a:rPr kumimoji="1" lang="ja-JP" altLang="en-US" smtClean="0"/>
              <a:t>15</a:t>
            </a:fld>
            <a:endParaRPr kumimoji="1" lang="ja-JP" altLang="en-US"/>
          </a:p>
        </p:txBody>
      </p:sp>
    </p:spTree>
    <p:extLst>
      <p:ext uri="{BB962C8B-B14F-4D97-AF65-F5344CB8AC3E}">
        <p14:creationId xmlns:p14="http://schemas.microsoft.com/office/powerpoint/2010/main" val="4081537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84BA7-EC59-97FC-FAC9-C63F02AA52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6FA51CA-AA27-1ED6-39F7-62C928C5E5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0CF6349-16B4-A854-48D6-D58F3321C414}"/>
              </a:ext>
            </a:extLst>
          </p:cNvPr>
          <p:cNvSpPr>
            <a:spLocks noGrp="1"/>
          </p:cNvSpPr>
          <p:nvPr>
            <p:ph type="body" idx="1"/>
          </p:nvPr>
        </p:nvSpPr>
        <p:spPr/>
        <p:txBody>
          <a:bodyPr/>
          <a:lstStyle/>
          <a:p>
            <a:pPr defTabSz="457200">
              <a:lnSpc>
                <a:spcPct val="200000"/>
              </a:lnSpc>
              <a:buNone/>
            </a:pPr>
            <a:endParaRPr lang="ja-JP" altLang="en-US" sz="1200" dirty="0"/>
          </a:p>
        </p:txBody>
      </p:sp>
      <p:sp>
        <p:nvSpPr>
          <p:cNvPr id="4" name="スライド番号プレースホルダー 3">
            <a:extLst>
              <a:ext uri="{FF2B5EF4-FFF2-40B4-BE49-F238E27FC236}">
                <a16:creationId xmlns:a16="http://schemas.microsoft.com/office/drawing/2014/main" id="{FF48488F-ADA3-DEE3-311A-97D7F2E92EEF}"/>
              </a:ext>
            </a:extLst>
          </p:cNvPr>
          <p:cNvSpPr>
            <a:spLocks noGrp="1"/>
          </p:cNvSpPr>
          <p:nvPr>
            <p:ph type="sldNum" sz="quarter" idx="5"/>
          </p:nvPr>
        </p:nvSpPr>
        <p:spPr/>
        <p:txBody>
          <a:bodyPr/>
          <a:lstStyle/>
          <a:p>
            <a:fld id="{14A616D6-3492-46BF-AECC-75241CAAF4D0}" type="slidenum">
              <a:rPr kumimoji="1" lang="ja-JP" altLang="en-US" smtClean="0"/>
              <a:t>16</a:t>
            </a:fld>
            <a:endParaRPr kumimoji="1" lang="ja-JP" altLang="en-US"/>
          </a:p>
        </p:txBody>
      </p:sp>
    </p:spTree>
    <p:extLst>
      <p:ext uri="{BB962C8B-B14F-4D97-AF65-F5344CB8AC3E}">
        <p14:creationId xmlns:p14="http://schemas.microsoft.com/office/powerpoint/2010/main" val="1547274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BC23D-FF1C-6228-26B5-ABF851484F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49D1780-D58B-2D0C-160A-0E5E6A34E79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5340B25-80C2-16F8-EB75-20DF4749EE1A}"/>
              </a:ext>
            </a:extLst>
          </p:cNvPr>
          <p:cNvSpPr>
            <a:spLocks noGrp="1"/>
          </p:cNvSpPr>
          <p:nvPr>
            <p:ph type="body" idx="1"/>
          </p:nvPr>
        </p:nvSpPr>
        <p:spPr/>
        <p:txBody>
          <a:bodyPr/>
          <a:lstStyle/>
          <a:p>
            <a:pPr defTabSz="457200">
              <a:lnSpc>
                <a:spcPct val="200000"/>
              </a:lnSpc>
              <a:buNone/>
            </a:pPr>
            <a:endParaRPr lang="ja-JP" altLang="en-US" sz="1200" dirty="0"/>
          </a:p>
        </p:txBody>
      </p:sp>
      <p:sp>
        <p:nvSpPr>
          <p:cNvPr id="4" name="スライド番号プレースホルダー 3">
            <a:extLst>
              <a:ext uri="{FF2B5EF4-FFF2-40B4-BE49-F238E27FC236}">
                <a16:creationId xmlns:a16="http://schemas.microsoft.com/office/drawing/2014/main" id="{2FCF8B4D-8DFE-3BF9-EAB8-F1DAD01E59F9}"/>
              </a:ext>
            </a:extLst>
          </p:cNvPr>
          <p:cNvSpPr>
            <a:spLocks noGrp="1"/>
          </p:cNvSpPr>
          <p:nvPr>
            <p:ph type="sldNum" sz="quarter" idx="5"/>
          </p:nvPr>
        </p:nvSpPr>
        <p:spPr/>
        <p:txBody>
          <a:bodyPr/>
          <a:lstStyle/>
          <a:p>
            <a:fld id="{14A616D6-3492-46BF-AECC-75241CAAF4D0}" type="slidenum">
              <a:rPr kumimoji="1" lang="ja-JP" altLang="en-US" smtClean="0"/>
              <a:t>17</a:t>
            </a:fld>
            <a:endParaRPr kumimoji="1" lang="ja-JP" altLang="en-US"/>
          </a:p>
        </p:txBody>
      </p:sp>
    </p:spTree>
    <p:extLst>
      <p:ext uri="{BB962C8B-B14F-4D97-AF65-F5344CB8AC3E}">
        <p14:creationId xmlns:p14="http://schemas.microsoft.com/office/powerpoint/2010/main" val="3141948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F7C549-9A9D-6CD4-180B-05940DF3E27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E2B6A10-CAF3-E292-122C-28E809D7FA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990C131-AA0D-C9F9-30E5-6260C6B25D43}"/>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解析結果から、</a:t>
            </a:r>
            <a:r>
              <a:rPr lang="en-US" altLang="ja-JP" dirty="0"/>
              <a:t>Case1</a:t>
            </a:r>
            <a:r>
              <a:rPr lang="ja-JP" altLang="en-US" dirty="0"/>
              <a:t>から</a:t>
            </a:r>
            <a:r>
              <a:rPr lang="en-US" altLang="ja-JP" dirty="0"/>
              <a:t>Case6</a:t>
            </a:r>
            <a:r>
              <a:rPr lang="ja-JP" altLang="en-US" dirty="0"/>
              <a:t>までの</a:t>
            </a:r>
            <a:r>
              <a:rPr lang="en-US" altLang="ja-JP" dirty="0"/>
              <a:t>IFC</a:t>
            </a:r>
            <a:r>
              <a:rPr lang="ja-JP" altLang="en-US" dirty="0"/>
              <a:t>エンティティ数の合計値と、それに対応するグラフデータのエンティティ数の合計を比較することで、グラフデータではエンティティ数が著しく削減されていることが明らかとなりました。新菱冷熱工業株式会社の</a:t>
            </a:r>
            <a:r>
              <a:rPr lang="en-US" altLang="ja-JP" dirty="0"/>
              <a:t>Case1</a:t>
            </a:r>
            <a:r>
              <a:rPr lang="ja-JP" altLang="en-US" dirty="0"/>
              <a:t>を例にとると、</a:t>
            </a:r>
            <a:r>
              <a:rPr lang="en-US" altLang="ja-JP" dirty="0"/>
              <a:t>1091</a:t>
            </a:r>
            <a:r>
              <a:rPr lang="ja-JP" altLang="en-US" dirty="0"/>
              <a:t>個のエンティティが削減されており、すべてのケースにおいて平均削減率は</a:t>
            </a:r>
            <a:r>
              <a:rPr lang="en-US" altLang="ja-JP" dirty="0"/>
              <a:t>70</a:t>
            </a:r>
            <a:r>
              <a:rPr lang="ja-JP" altLang="en-US" dirty="0"/>
              <a:t>％以上となっています。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实验结果表明，通过</a:t>
            </a:r>
            <a:r>
              <a:rPr lang="en-US" altLang="zh-CN" sz="1200" dirty="0"/>
              <a:t>case1</a:t>
            </a:r>
            <a:r>
              <a:rPr lang="zh-CN" altLang="en-US" sz="1200" dirty="0"/>
              <a:t>到</a:t>
            </a:r>
            <a:r>
              <a:rPr lang="en-US" altLang="zh-CN" sz="1200" dirty="0"/>
              <a:t>case6</a:t>
            </a:r>
            <a:r>
              <a:rPr lang="zh-CN" altLang="en-US" sz="1200" dirty="0"/>
              <a:t>的</a:t>
            </a:r>
            <a:r>
              <a:rPr lang="en-US" altLang="zh-CN" sz="1200" dirty="0"/>
              <a:t>IFC</a:t>
            </a:r>
            <a:r>
              <a:rPr lang="zh-CN" altLang="en-US" sz="1200" dirty="0"/>
              <a:t>实体数量总和与对应的图数据的实体数量总和进行比较，可以看到实体数量在图数据中发生了显著的减少。以</a:t>
            </a:r>
            <a:r>
              <a:rPr lang="zh-CN" altLang="en-US" dirty="0"/>
              <a:t>新菱冷熱工業株式会社的</a:t>
            </a:r>
            <a:r>
              <a:rPr lang="en-US" altLang="zh-CN" sz="1200" dirty="0"/>
              <a:t>Case1</a:t>
            </a:r>
            <a:r>
              <a:rPr lang="zh-CN" altLang="en-US" sz="1200" dirty="0"/>
              <a:t>为例，减少了</a:t>
            </a:r>
            <a:r>
              <a:rPr lang="en-US" altLang="zh-CN" sz="1200" dirty="0"/>
              <a:t>1091</a:t>
            </a:r>
            <a:r>
              <a:rPr lang="zh-CN" altLang="en-US" sz="1200" dirty="0"/>
              <a:t>个实体，所有的</a:t>
            </a:r>
            <a:r>
              <a:rPr lang="en-US" altLang="zh-CN" sz="1200" dirty="0"/>
              <a:t>case</a:t>
            </a:r>
            <a:r>
              <a:rPr lang="zh-CN" altLang="en-US" sz="1200" dirty="0"/>
              <a:t>平均削减率都在</a:t>
            </a:r>
            <a:r>
              <a:rPr lang="en-US" altLang="zh-CN" sz="1200" dirty="0"/>
              <a:t>70%</a:t>
            </a:r>
            <a:r>
              <a:rPr lang="zh-CN" altLang="en-US" sz="1200" dirty="0"/>
              <a:t>以上。</a:t>
            </a: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上面是</a:t>
            </a:r>
            <a:r>
              <a:rPr lang="en-US" altLang="zh-CN" sz="1200" dirty="0"/>
              <a:t>case1</a:t>
            </a:r>
            <a:r>
              <a:rPr lang="zh-CN" altLang="en-US" sz="1200" dirty="0"/>
              <a:t>到</a:t>
            </a:r>
            <a:r>
              <a:rPr lang="en-US" altLang="zh-CN" sz="1200" dirty="0"/>
              <a:t>6</a:t>
            </a:r>
            <a:r>
              <a:rPr lang="zh-CN" altLang="en-US" sz="1200" dirty="0"/>
              <a:t>的</a:t>
            </a:r>
            <a:r>
              <a:rPr lang="en-US" altLang="zh-CN" sz="1200" dirty="0"/>
              <a:t>IFC</a:t>
            </a:r>
            <a:r>
              <a:rPr lang="zh-CN" altLang="en-US" sz="1200" dirty="0"/>
              <a:t>总计，下面是图数据库数据，消减了多少。</a:t>
            </a:r>
            <a:r>
              <a:rPr lang="en-US" altLang="zh-CN" sz="1200" dirty="0"/>
              <a:t>Case1</a:t>
            </a:r>
            <a:r>
              <a:rPr lang="zh-CN" altLang="en-US" sz="1200" dirty="0"/>
              <a:t>可以详述，其他的</a:t>
            </a:r>
            <a:r>
              <a:rPr lang="en-US" altLang="zh-CN" sz="1200" dirty="0"/>
              <a:t>case</a:t>
            </a:r>
            <a:r>
              <a:rPr lang="zh-CN" altLang="en-US" sz="1200" dirty="0"/>
              <a:t>也消减了</a:t>
            </a:r>
            <a:r>
              <a:rPr lang="en-US" altLang="zh-CN" sz="1200" dirty="0"/>
              <a:t>70%</a:t>
            </a:r>
            <a:r>
              <a:rPr lang="zh-CN" altLang="en-US" sz="1200" dirty="0"/>
              <a:t>以上。</a:t>
            </a:r>
            <a:endParaRPr lang="en-US" altLang="ja-JP" sz="1200" dirty="0"/>
          </a:p>
          <a:p>
            <a:pPr defTabSz="457200">
              <a:lnSpc>
                <a:spcPct val="200000"/>
              </a:lnSpc>
              <a:buNone/>
            </a:pPr>
            <a:endParaRPr lang="en-US" altLang="ja-JP" sz="1200" dirty="0"/>
          </a:p>
        </p:txBody>
      </p:sp>
      <p:sp>
        <p:nvSpPr>
          <p:cNvPr id="4" name="スライド番号プレースホルダー 3">
            <a:extLst>
              <a:ext uri="{FF2B5EF4-FFF2-40B4-BE49-F238E27FC236}">
                <a16:creationId xmlns:a16="http://schemas.microsoft.com/office/drawing/2014/main" id="{03B3DF0C-0485-003F-E3F8-11D4F333538E}"/>
              </a:ext>
            </a:extLst>
          </p:cNvPr>
          <p:cNvSpPr>
            <a:spLocks noGrp="1"/>
          </p:cNvSpPr>
          <p:nvPr>
            <p:ph type="sldNum" sz="quarter" idx="5"/>
          </p:nvPr>
        </p:nvSpPr>
        <p:spPr/>
        <p:txBody>
          <a:bodyPr/>
          <a:lstStyle/>
          <a:p>
            <a:fld id="{14A616D6-3492-46BF-AECC-75241CAAF4D0}" type="slidenum">
              <a:rPr kumimoji="1" lang="ja-JP" altLang="en-US" smtClean="0"/>
              <a:t>18</a:t>
            </a:fld>
            <a:endParaRPr kumimoji="1" lang="ja-JP" altLang="en-US"/>
          </a:p>
        </p:txBody>
      </p:sp>
    </p:spTree>
    <p:extLst>
      <p:ext uri="{BB962C8B-B14F-4D97-AF65-F5344CB8AC3E}">
        <p14:creationId xmlns:p14="http://schemas.microsoft.com/office/powerpoint/2010/main" val="672678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F0E90-6437-B7E3-E4A2-539589D1C48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F160282-D5FC-393F-5C33-EEFBC054B7C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EBBC828-0ABC-D1A4-36EF-D494B33A078D}"/>
              </a:ext>
            </a:extLst>
          </p:cNvPr>
          <p:cNvSpPr>
            <a:spLocks noGrp="1"/>
          </p:cNvSpPr>
          <p:nvPr>
            <p:ph type="body" idx="1"/>
          </p:nvPr>
        </p:nvSpPr>
        <p:spPr/>
        <p:txBody>
          <a:bodyPr/>
          <a:lstStyle/>
          <a:p>
            <a:pPr defTabSz="457200">
              <a:lnSpc>
                <a:spcPct val="200000"/>
              </a:lnSpc>
              <a:buNone/>
            </a:pPr>
            <a:r>
              <a:rPr kumimoji="1" lang="ja-JP" altLang="en-US" sz="1200" kern="1200" dirty="0">
                <a:solidFill>
                  <a:schemeClr val="tx1"/>
                </a:solidFill>
                <a:effectLst/>
                <a:latin typeface="+mn-lt"/>
                <a:ea typeface="+mn-ea"/>
                <a:cs typeface="+mn-cs"/>
              </a:rPr>
              <a:t>以上の研究に基づいて、以下の論文を発表しました。</a:t>
            </a:r>
          </a:p>
        </p:txBody>
      </p:sp>
      <p:sp>
        <p:nvSpPr>
          <p:cNvPr id="4" name="スライド番号プレースホルダー 3">
            <a:extLst>
              <a:ext uri="{FF2B5EF4-FFF2-40B4-BE49-F238E27FC236}">
                <a16:creationId xmlns:a16="http://schemas.microsoft.com/office/drawing/2014/main" id="{475F49E4-0CF5-0066-AE9F-499DB1E63FA3}"/>
              </a:ext>
            </a:extLst>
          </p:cNvPr>
          <p:cNvSpPr>
            <a:spLocks noGrp="1"/>
          </p:cNvSpPr>
          <p:nvPr>
            <p:ph type="sldNum" sz="quarter" idx="5"/>
          </p:nvPr>
        </p:nvSpPr>
        <p:spPr/>
        <p:txBody>
          <a:bodyPr/>
          <a:lstStyle/>
          <a:p>
            <a:fld id="{14A616D6-3492-46BF-AECC-75241CAAF4D0}" type="slidenum">
              <a:rPr kumimoji="1" lang="ja-JP" altLang="en-US" smtClean="0"/>
              <a:t>19</a:t>
            </a:fld>
            <a:endParaRPr kumimoji="1" lang="ja-JP" altLang="en-US"/>
          </a:p>
        </p:txBody>
      </p:sp>
    </p:spTree>
    <p:extLst>
      <p:ext uri="{BB962C8B-B14F-4D97-AF65-F5344CB8AC3E}">
        <p14:creationId xmlns:p14="http://schemas.microsoft.com/office/powerpoint/2010/main" val="1165603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A0EA1-9B89-95B6-10F5-FB3919D66E7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9312E40-B4BD-0995-DF11-49B15C49C71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B8FDC2E-2A28-0EC5-A681-916448E4D04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spc="600" dirty="0">
                <a:latin typeface="ＭＳ Ｐゴシック" panose="020B0600070205080204" pitchFamily="34" charset="-128"/>
                <a:ea typeface="ＭＳ Ｐゴシック" panose="020B0600070205080204" pitchFamily="34" charset="-128"/>
              </a:rPr>
              <a:t>古川東ロータリークラブの先輩方の経済支援のおかげで、日本で最後半年の博士後期課程勉強を無事に修了することができました。</a:t>
            </a:r>
            <a:r>
              <a:rPr lang="ja-JP" altLang="en-US" dirty="0"/>
              <a:t>こちらの写真は、先日大学で行われた博士論文審査発表会です。</a:t>
            </a:r>
            <a:r>
              <a:rPr lang="en-US" altLang="ja-JP" dirty="0"/>
              <a:t>3</a:t>
            </a:r>
            <a:r>
              <a:rPr lang="ja-JP" altLang="en-US" dirty="0"/>
              <a:t>名の先生に審査委員を務めていただきました</a:t>
            </a:r>
            <a:r>
              <a:rPr lang="zh-CN" altLang="en-US" dirty="0"/>
              <a:t>。</a:t>
            </a:r>
            <a:r>
              <a:rPr lang="ja-JP" altLang="en-US" dirty="0"/>
              <a:t>博士論文最後の謝辞（しゃじ）においても、</a:t>
            </a:r>
            <a:r>
              <a:rPr kumimoji="1" lang="ja-JP" altLang="en-US" sz="1200" b="1" spc="600" dirty="0">
                <a:latin typeface="ＭＳ Ｐゴシック" panose="020B0600070205080204" pitchFamily="34" charset="-128"/>
                <a:ea typeface="ＭＳ Ｐゴシック" panose="020B0600070205080204" pitchFamily="34" charset="-128"/>
              </a:rPr>
              <a:t>古川東ロータリークラブに対する感謝を表しました。</a:t>
            </a:r>
            <a:endParaRPr lang="ja-JP" altLang="en-US" dirty="0"/>
          </a:p>
          <a:p>
            <a:endParaRPr lang="ja-JP" alt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1" kern="1200" spc="600" dirty="0">
              <a:solidFill>
                <a:schemeClr val="tx1"/>
              </a:solidFill>
              <a:effectLst/>
              <a:latin typeface="ＭＳ Ｐゴシック" panose="020B0600070205080204" pitchFamily="34" charset="-128"/>
              <a:ea typeface="ＭＳ Ｐゴシック" panose="020B060007020508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kern="1200" spc="600" dirty="0">
                <a:solidFill>
                  <a:schemeClr val="tx1"/>
                </a:solidFill>
                <a:effectLst/>
                <a:latin typeface="ＭＳ Ｐゴシック" panose="020B0600070205080204" pitchFamily="34" charset="-128"/>
                <a:ea typeface="ＭＳ Ｐゴシック" panose="020B0600070205080204" pitchFamily="34" charset="-128"/>
                <a:cs typeface="+mn-cs"/>
              </a:rPr>
              <a:t>、日本</a:t>
            </a:r>
            <a:r>
              <a:rPr kumimoji="1" lang="ja-JP" altLang="en-US" sz="1200" kern="1200" dirty="0">
                <a:solidFill>
                  <a:schemeClr val="tx1"/>
                </a:solidFill>
                <a:effectLst/>
                <a:latin typeface="+mn-lt"/>
                <a:ea typeface="+mn-ea"/>
                <a:cs typeface="+mn-cs"/>
              </a:rPr>
              <a:t>最後半年</a:t>
            </a:r>
            <a:r>
              <a:rPr kumimoji="1" lang="ja-JP" altLang="ja-JP" sz="1200" kern="1200" dirty="0">
                <a:solidFill>
                  <a:schemeClr val="tx1"/>
                </a:solidFill>
                <a:effectLst/>
                <a:latin typeface="+mn-lt"/>
                <a:ea typeface="+mn-ea"/>
                <a:cs typeface="+mn-cs"/>
              </a:rPr>
              <a:t>の留学生活を送る機会に恵まれたことを、心から感謝しています。その間、多くの先輩方からご配慮をいただき、貴重で充実した博士課程の学びを無事に修了することができました。</a:t>
            </a:r>
            <a:r>
              <a:rPr kumimoji="1" lang="ja-JP" altLang="en-US" sz="1200" kern="1200" dirty="0">
                <a:solidFill>
                  <a:schemeClr val="tx1"/>
                </a:solidFill>
                <a:effectLst/>
                <a:latin typeface="+mn-lt"/>
                <a:ea typeface="+mn-ea"/>
                <a:cs typeface="+mn-cs"/>
              </a:rPr>
              <a:t>先日博士論文審査発表</a:t>
            </a:r>
            <a:r>
              <a:rPr kumimoji="1" lang="zh-CN" altLang="en-US" sz="1200" kern="1200" dirty="0">
                <a:solidFill>
                  <a:schemeClr val="tx1"/>
                </a:solidFill>
                <a:effectLst/>
                <a:latin typeface="+mn-lt"/>
                <a:ea typeface="+mn-ea"/>
                <a:cs typeface="+mn-cs"/>
              </a:rPr>
              <a:t>。也在博士论文的致谢里写到了</a:t>
            </a:r>
            <a:r>
              <a:rPr kumimoji="1" lang="en-US" altLang="zh-CN" sz="1200" kern="1200" dirty="0" err="1">
                <a:solidFill>
                  <a:schemeClr val="tx1"/>
                </a:solidFill>
                <a:effectLst/>
                <a:latin typeface="+mn-lt"/>
                <a:ea typeface="+mn-ea"/>
                <a:cs typeface="+mn-cs"/>
              </a:rPr>
              <a:t>xxxx</a:t>
            </a:r>
            <a:endParaRPr kumimoji="1" lang="ja-JP" altLang="en-US" dirty="0"/>
          </a:p>
        </p:txBody>
      </p:sp>
      <p:sp>
        <p:nvSpPr>
          <p:cNvPr id="4" name="スライド番号プレースホルダー 3">
            <a:extLst>
              <a:ext uri="{FF2B5EF4-FFF2-40B4-BE49-F238E27FC236}">
                <a16:creationId xmlns:a16="http://schemas.microsoft.com/office/drawing/2014/main" id="{9BA66BB0-A103-A1D3-98F8-59E6AEAC2B07}"/>
              </a:ext>
            </a:extLst>
          </p:cNvPr>
          <p:cNvSpPr>
            <a:spLocks noGrp="1"/>
          </p:cNvSpPr>
          <p:nvPr>
            <p:ph type="sldNum" sz="quarter" idx="5"/>
          </p:nvPr>
        </p:nvSpPr>
        <p:spPr/>
        <p:txBody>
          <a:bodyPr/>
          <a:lstStyle/>
          <a:p>
            <a:fld id="{907CA837-4E02-496E-9B2C-1691A27E57C6}" type="slidenum">
              <a:rPr kumimoji="1" lang="ja-JP" altLang="en-US" smtClean="0"/>
              <a:t>2</a:t>
            </a:fld>
            <a:endParaRPr kumimoji="1" lang="ja-JP" altLang="en-US"/>
          </a:p>
        </p:txBody>
      </p:sp>
    </p:spTree>
    <p:extLst>
      <p:ext uri="{BB962C8B-B14F-4D97-AF65-F5344CB8AC3E}">
        <p14:creationId xmlns:p14="http://schemas.microsoft.com/office/powerpoint/2010/main" val="2600473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496CA-3297-DB33-488C-B191998059D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F69A309-2415-2D71-5B0F-7398DC5560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5F6E49-6336-21AF-DEF5-9662D17176BA}"/>
              </a:ext>
            </a:extLst>
          </p:cNvPr>
          <p:cNvSpPr>
            <a:spLocks noGrp="1"/>
          </p:cNvSpPr>
          <p:nvPr>
            <p:ph type="body" idx="1"/>
          </p:nvPr>
        </p:nvSpPr>
        <p:spPr/>
        <p:txBody>
          <a:bodyPr/>
          <a:lstStyle/>
          <a:p>
            <a:r>
              <a:rPr lang="ja-JP" altLang="en-US" dirty="0"/>
              <a:t>図３と図４の示すように、</a:t>
            </a:r>
            <a:r>
              <a:rPr lang="en-US" altLang="ja-JP" dirty="0"/>
              <a:t>2024</a:t>
            </a:r>
            <a:r>
              <a:rPr lang="ja-JP" altLang="en-US" dirty="0"/>
              <a:t>年</a:t>
            </a:r>
            <a:r>
              <a:rPr lang="en-US" altLang="ja-JP" dirty="0"/>
              <a:t>10</a:t>
            </a:r>
            <a:r>
              <a:rPr lang="ja-JP" altLang="en-US" dirty="0"/>
              <a:t>月のモロッコ</a:t>
            </a:r>
            <a:r>
              <a:rPr lang="en-US" altLang="ja-JP" dirty="0"/>
              <a:t>BIM</a:t>
            </a:r>
            <a:r>
              <a:rPr lang="ja-JP" altLang="en-US" dirty="0"/>
              <a:t>サミットと</a:t>
            </a:r>
            <a:r>
              <a:rPr lang="en-US" altLang="ja-JP" dirty="0"/>
              <a:t>2024</a:t>
            </a:r>
            <a:r>
              <a:rPr lang="ja-JP" altLang="en-US" dirty="0"/>
              <a:t>年</a:t>
            </a:r>
            <a:r>
              <a:rPr lang="en-US" altLang="ja-JP" dirty="0"/>
              <a:t>3</a:t>
            </a:r>
            <a:r>
              <a:rPr lang="ja-JP" altLang="en-US" dirty="0"/>
              <a:t>月のスペイン</a:t>
            </a:r>
            <a:r>
              <a:rPr lang="en-US" altLang="ja-JP" dirty="0"/>
              <a:t>BIM</a:t>
            </a:r>
            <a:r>
              <a:rPr lang="ja-JP" altLang="en-US" dirty="0"/>
              <a:t>サミットにおいて、それぞれ学術発表を行いました。。</a:t>
            </a:r>
          </a:p>
        </p:txBody>
      </p:sp>
      <p:sp>
        <p:nvSpPr>
          <p:cNvPr id="4" name="スライド番号プレースホルダー 3">
            <a:extLst>
              <a:ext uri="{FF2B5EF4-FFF2-40B4-BE49-F238E27FC236}">
                <a16:creationId xmlns:a16="http://schemas.microsoft.com/office/drawing/2014/main" id="{6D8285F0-8182-7AFD-6505-5D1177A5E245}"/>
              </a:ext>
            </a:extLst>
          </p:cNvPr>
          <p:cNvSpPr>
            <a:spLocks noGrp="1"/>
          </p:cNvSpPr>
          <p:nvPr>
            <p:ph type="sldNum" sz="quarter" idx="5"/>
          </p:nvPr>
        </p:nvSpPr>
        <p:spPr/>
        <p:txBody>
          <a:bodyPr/>
          <a:lstStyle/>
          <a:p>
            <a:fld id="{14A616D6-3492-46BF-AECC-75241CAAF4D0}" type="slidenum">
              <a:rPr kumimoji="1" lang="ja-JP" altLang="en-US" smtClean="0"/>
              <a:t>20</a:t>
            </a:fld>
            <a:endParaRPr kumimoji="1" lang="ja-JP" altLang="en-US"/>
          </a:p>
        </p:txBody>
      </p:sp>
    </p:spTree>
    <p:extLst>
      <p:ext uri="{BB962C8B-B14F-4D97-AF65-F5344CB8AC3E}">
        <p14:creationId xmlns:p14="http://schemas.microsoft.com/office/powerpoint/2010/main" val="1785570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B8641-165B-ECE9-CB1A-12005970AE6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53C2B03-7847-CD0B-774C-61240523751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A0A699-7B46-CE57-9DD0-F44499971E52}"/>
              </a:ext>
            </a:extLst>
          </p:cNvPr>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そして、</a:t>
            </a:r>
            <a:r>
              <a:rPr kumimoji="1" lang="ja-JP" altLang="ja-JP" sz="1200" kern="1200" dirty="0">
                <a:solidFill>
                  <a:schemeClr val="tx1"/>
                </a:solidFill>
                <a:effectLst/>
                <a:latin typeface="+mn-lt"/>
                <a:ea typeface="+mn-ea"/>
                <a:cs typeface="+mn-cs"/>
              </a:rPr>
              <a:t>本研究室の大学院生２名と一緒にチームを組み、国土交通省が主催したプラトー アワード </a:t>
            </a:r>
            <a:r>
              <a:rPr kumimoji="1" lang="en-US" altLang="ja-JP" sz="1200" kern="1200" dirty="0">
                <a:solidFill>
                  <a:schemeClr val="tx1"/>
                </a:solidFill>
                <a:effectLst/>
                <a:latin typeface="+mn-lt"/>
                <a:ea typeface="+mn-ea"/>
                <a:cs typeface="+mn-cs"/>
              </a:rPr>
              <a:t>2023</a:t>
            </a:r>
            <a:r>
              <a:rPr kumimoji="1" lang="ja-JP" altLang="ja-JP" sz="1200" kern="1200" dirty="0">
                <a:solidFill>
                  <a:schemeClr val="tx1"/>
                </a:solidFill>
                <a:effectLst/>
                <a:latin typeface="+mn-lt"/>
                <a:ea typeface="+mn-ea"/>
                <a:cs typeface="+mn-cs"/>
              </a:rPr>
              <a:t>コンテストに参加し、開発した３次元都市モデルと広告の連携アプリを発表しました</a:t>
            </a:r>
            <a:endParaRPr lang="ja-JP" altLang="en-US" dirty="0"/>
          </a:p>
        </p:txBody>
      </p:sp>
      <p:sp>
        <p:nvSpPr>
          <p:cNvPr id="4" name="スライド番号プレースホルダー 3">
            <a:extLst>
              <a:ext uri="{FF2B5EF4-FFF2-40B4-BE49-F238E27FC236}">
                <a16:creationId xmlns:a16="http://schemas.microsoft.com/office/drawing/2014/main" id="{BD414D7D-5C18-7815-0792-E199083B92D4}"/>
              </a:ext>
            </a:extLst>
          </p:cNvPr>
          <p:cNvSpPr>
            <a:spLocks noGrp="1"/>
          </p:cNvSpPr>
          <p:nvPr>
            <p:ph type="sldNum" sz="quarter" idx="5"/>
          </p:nvPr>
        </p:nvSpPr>
        <p:spPr/>
        <p:txBody>
          <a:bodyPr/>
          <a:lstStyle/>
          <a:p>
            <a:fld id="{14A616D6-3492-46BF-AECC-75241CAAF4D0}" type="slidenum">
              <a:rPr kumimoji="1" lang="ja-JP" altLang="en-US" smtClean="0"/>
              <a:t>21</a:t>
            </a:fld>
            <a:endParaRPr kumimoji="1" lang="ja-JP" altLang="en-US"/>
          </a:p>
        </p:txBody>
      </p:sp>
    </p:spTree>
    <p:extLst>
      <p:ext uri="{BB962C8B-B14F-4D97-AF65-F5344CB8AC3E}">
        <p14:creationId xmlns:p14="http://schemas.microsoft.com/office/powerpoint/2010/main" val="7417563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530AD-7B71-13A7-013D-48F02A1C87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4BE9458-EA9F-9328-006A-73A40CC50BE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CC95A3-D666-932A-3BCE-09082D2AFE69}"/>
              </a:ext>
            </a:extLst>
          </p:cNvPr>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以下は受賞状況です</a:t>
            </a:r>
            <a:endParaRPr lang="ja-JP" altLang="en-US" dirty="0"/>
          </a:p>
        </p:txBody>
      </p:sp>
      <p:sp>
        <p:nvSpPr>
          <p:cNvPr id="4" name="スライド番号プレースホルダー 3">
            <a:extLst>
              <a:ext uri="{FF2B5EF4-FFF2-40B4-BE49-F238E27FC236}">
                <a16:creationId xmlns:a16="http://schemas.microsoft.com/office/drawing/2014/main" id="{0AEF648F-D07F-BC3A-A732-F82CFE9AEEA1}"/>
              </a:ext>
            </a:extLst>
          </p:cNvPr>
          <p:cNvSpPr>
            <a:spLocks noGrp="1"/>
          </p:cNvSpPr>
          <p:nvPr>
            <p:ph type="sldNum" sz="quarter" idx="5"/>
          </p:nvPr>
        </p:nvSpPr>
        <p:spPr/>
        <p:txBody>
          <a:bodyPr/>
          <a:lstStyle/>
          <a:p>
            <a:fld id="{14A616D6-3492-46BF-AECC-75241CAAF4D0}" type="slidenum">
              <a:rPr kumimoji="1" lang="ja-JP" altLang="en-US" smtClean="0"/>
              <a:t>22</a:t>
            </a:fld>
            <a:endParaRPr kumimoji="1" lang="ja-JP" altLang="en-US"/>
          </a:p>
        </p:txBody>
      </p:sp>
    </p:spTree>
    <p:extLst>
      <p:ext uri="{BB962C8B-B14F-4D97-AF65-F5344CB8AC3E}">
        <p14:creationId xmlns:p14="http://schemas.microsoft.com/office/powerpoint/2010/main" val="34788657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F8D2A-E199-7CFE-F49B-3B7E088CBFD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5246F4-D6EC-D507-C514-9A3EFECCF71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ADF6C0-9DF1-5335-7414-64FEEF6ACC94}"/>
              </a:ext>
            </a:extLst>
          </p:cNvPr>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博士三年間にわたり、以下の課題に取り組んでいました。</a:t>
            </a:r>
            <a:endParaRPr lang="ja-JP" altLang="en-US" dirty="0"/>
          </a:p>
        </p:txBody>
      </p:sp>
      <p:sp>
        <p:nvSpPr>
          <p:cNvPr id="4" name="スライド番号プレースホルダー 3">
            <a:extLst>
              <a:ext uri="{FF2B5EF4-FFF2-40B4-BE49-F238E27FC236}">
                <a16:creationId xmlns:a16="http://schemas.microsoft.com/office/drawing/2014/main" id="{30785AAD-F715-2C28-E32D-74F8ACA40A1A}"/>
              </a:ext>
            </a:extLst>
          </p:cNvPr>
          <p:cNvSpPr>
            <a:spLocks noGrp="1"/>
          </p:cNvSpPr>
          <p:nvPr>
            <p:ph type="sldNum" sz="quarter" idx="5"/>
          </p:nvPr>
        </p:nvSpPr>
        <p:spPr/>
        <p:txBody>
          <a:bodyPr/>
          <a:lstStyle/>
          <a:p>
            <a:fld id="{14A616D6-3492-46BF-AECC-75241CAAF4D0}" type="slidenum">
              <a:rPr kumimoji="1" lang="ja-JP" altLang="en-US" smtClean="0"/>
              <a:t>23</a:t>
            </a:fld>
            <a:endParaRPr kumimoji="1" lang="ja-JP" altLang="en-US"/>
          </a:p>
        </p:txBody>
      </p:sp>
    </p:spTree>
    <p:extLst>
      <p:ext uri="{BB962C8B-B14F-4D97-AF65-F5344CB8AC3E}">
        <p14:creationId xmlns:p14="http://schemas.microsoft.com/office/powerpoint/2010/main" val="18077029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F44B7-7146-6F2D-DFD7-25234234A2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162CB7-DFB7-90BE-3ECD-51ADDBC077E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B5DB35D-620D-154C-3251-7BC5D3D2FA49}"/>
              </a:ext>
            </a:extLst>
          </p:cNvPr>
          <p:cNvSpPr>
            <a:spLocks noGrp="1"/>
          </p:cNvSpPr>
          <p:nvPr>
            <p:ph type="body" idx="1"/>
          </p:nvPr>
        </p:nvSpPr>
        <p:spPr/>
        <p:txBody>
          <a:bodyPr/>
          <a:lstStyle/>
          <a:p>
            <a:r>
              <a:rPr kumimoji="1" lang="ja-JP" altLang="en-US" sz="1200" kern="1200" dirty="0">
                <a:solidFill>
                  <a:schemeClr val="tx1"/>
                </a:solidFill>
                <a:effectLst/>
                <a:latin typeface="+mn-lt"/>
                <a:ea typeface="+mn-ea"/>
                <a:cs typeface="+mn-cs"/>
              </a:rPr>
              <a:t>研究以外の活動もたくさん参加しました。</a:t>
            </a:r>
            <a:endParaRPr kumimoji="1" lang="en-US" altLang="ja-JP" sz="1200" kern="1200" dirty="0">
              <a:solidFill>
                <a:schemeClr val="tx1"/>
              </a:solidFill>
              <a:effectLst/>
              <a:latin typeface="+mn-lt"/>
              <a:ea typeface="+mn-ea"/>
              <a:cs typeface="+mn-cs"/>
            </a:endParaRPr>
          </a:p>
          <a:p>
            <a:endParaRPr kumimoji="1" lang="en-US" altLang="ja-JP" sz="1200" kern="1200" dirty="0">
              <a:solidFill>
                <a:schemeClr val="tx1"/>
              </a:solidFill>
              <a:effectLst/>
              <a:latin typeface="+mn-lt"/>
              <a:ea typeface="+mn-ea"/>
              <a:cs typeface="+mn-cs"/>
            </a:endParaRPr>
          </a:p>
          <a:p>
            <a:r>
              <a:rPr lang="ja-JP" altLang="en-US" dirty="0"/>
              <a:t>切磋琢磨</a:t>
            </a:r>
            <a:r>
              <a:rPr kumimoji="1" lang="ja-JP" altLang="en-US" sz="1200" b="0" i="0" kern="1200" dirty="0">
                <a:solidFill>
                  <a:schemeClr val="tx1"/>
                </a:solidFill>
                <a:effectLst/>
                <a:latin typeface="+mn-lt"/>
                <a:ea typeface="+mn-ea"/>
                <a:cs typeface="+mn-cs"/>
              </a:rPr>
              <a:t>せっさたくま</a:t>
            </a:r>
            <a:endParaRPr lang="ja-JP" altLang="en-US" dirty="0"/>
          </a:p>
        </p:txBody>
      </p:sp>
      <p:sp>
        <p:nvSpPr>
          <p:cNvPr id="4" name="スライド番号プレースホルダー 3">
            <a:extLst>
              <a:ext uri="{FF2B5EF4-FFF2-40B4-BE49-F238E27FC236}">
                <a16:creationId xmlns:a16="http://schemas.microsoft.com/office/drawing/2014/main" id="{273E6EC0-CF81-97F3-E1C7-4640DA298A59}"/>
              </a:ext>
            </a:extLst>
          </p:cNvPr>
          <p:cNvSpPr>
            <a:spLocks noGrp="1"/>
          </p:cNvSpPr>
          <p:nvPr>
            <p:ph type="sldNum" sz="quarter" idx="5"/>
          </p:nvPr>
        </p:nvSpPr>
        <p:spPr/>
        <p:txBody>
          <a:bodyPr/>
          <a:lstStyle/>
          <a:p>
            <a:fld id="{14A616D6-3492-46BF-AECC-75241CAAF4D0}" type="slidenum">
              <a:rPr kumimoji="1" lang="ja-JP" altLang="en-US" smtClean="0"/>
              <a:t>24</a:t>
            </a:fld>
            <a:endParaRPr kumimoji="1" lang="ja-JP" altLang="en-US"/>
          </a:p>
        </p:txBody>
      </p:sp>
    </p:spTree>
    <p:extLst>
      <p:ext uri="{BB962C8B-B14F-4D97-AF65-F5344CB8AC3E}">
        <p14:creationId xmlns:p14="http://schemas.microsoft.com/office/powerpoint/2010/main" val="3677197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FE53E-F53E-5506-9F2D-AA60683698B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0D41BF2-771B-BEB1-CE99-61B8F99499F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BEB2241-F817-5DBA-EFBE-3120D8BB444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i="0" dirty="0">
                <a:solidFill>
                  <a:srgbClr val="102030"/>
                </a:solidFill>
                <a:effectLst/>
                <a:latin typeface="Hiragino Kaku Gothic Pro"/>
              </a:rPr>
              <a:t>最後、改めて、古川東ロータリークラブの先輩方のご支援に深く感謝申し上げます</a:t>
            </a:r>
            <a:r>
              <a:rPr kumimoji="1" lang="ja-JP" altLang="en-US" sz="1200" b="1" spc="600" dirty="0">
                <a:latin typeface="ＭＳ Ｐゴシック" panose="020B0600070205080204" pitchFamily="34" charset="-128"/>
                <a:ea typeface="ＭＳ Ｐゴシック" panose="020B0600070205080204" pitchFamily="34" charset="-128"/>
              </a:rPr>
              <a:t>。</a:t>
            </a:r>
            <a:r>
              <a:rPr lang="ja-JP" altLang="en-US" dirty="0"/>
              <a:t>中国に戻ってから、奉仕活動および日中友好の促進に貢献できるよう努めてまいります。</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i="0" dirty="0">
                <a:solidFill>
                  <a:srgbClr val="102030"/>
                </a:solidFill>
                <a:effectLst/>
                <a:latin typeface="Hiragino Kaku Gothic Pro"/>
              </a:rPr>
              <a:t>以上でご清聴どうもありがとうございました。</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a:extLst>
              <a:ext uri="{FF2B5EF4-FFF2-40B4-BE49-F238E27FC236}">
                <a16:creationId xmlns:a16="http://schemas.microsoft.com/office/drawing/2014/main" id="{5313C55F-8AC4-EB59-BD67-54709536FBD9}"/>
              </a:ext>
            </a:extLst>
          </p:cNvPr>
          <p:cNvSpPr>
            <a:spLocks noGrp="1"/>
          </p:cNvSpPr>
          <p:nvPr>
            <p:ph type="sldNum" sz="quarter" idx="5"/>
          </p:nvPr>
        </p:nvSpPr>
        <p:spPr/>
        <p:txBody>
          <a:bodyPr/>
          <a:lstStyle/>
          <a:p>
            <a:fld id="{907CA837-4E02-496E-9B2C-1691A27E57C6}" type="slidenum">
              <a:rPr kumimoji="1" lang="ja-JP" altLang="en-US" smtClean="0"/>
              <a:t>25</a:t>
            </a:fld>
            <a:endParaRPr kumimoji="1" lang="ja-JP" altLang="en-US"/>
          </a:p>
        </p:txBody>
      </p:sp>
    </p:spTree>
    <p:extLst>
      <p:ext uri="{BB962C8B-B14F-4D97-AF65-F5344CB8AC3E}">
        <p14:creationId xmlns:p14="http://schemas.microsoft.com/office/powerpoint/2010/main" val="2813790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10C5DA-2BEB-714F-5FDA-CDCA6E79EF2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461C0D8-5C98-FE9E-3151-0DF59279D0F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2FEE895-7D65-447E-30E5-326486CDB919}"/>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抽出したクリティカルパスの見える化を実現しました。</a:t>
            </a: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zh-CN" sz="1200"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zh-CN" sz="1200" dirty="0"/>
          </a:p>
          <a:p>
            <a:pPr defTabSz="457200">
              <a:lnSpc>
                <a:spcPct val="200000"/>
              </a:lnSpc>
              <a:buNone/>
            </a:pPr>
            <a:r>
              <a:rPr lang="zh-CN" altLang="en-US" sz="1200" dirty="0"/>
              <a:t>最终关键路径的结果还可以传递到基于</a:t>
            </a:r>
            <a:r>
              <a:rPr lang="en-US" altLang="zh-CN" sz="1200" dirty="0"/>
              <a:t>Web3D</a:t>
            </a:r>
            <a:r>
              <a:rPr lang="zh-CN" altLang="en-US" sz="1200" dirty="0"/>
              <a:t>的三维界面进行高亮显示。</a:t>
            </a:r>
            <a:endParaRPr lang="ja-JP" altLang="en-US" sz="1200" dirty="0"/>
          </a:p>
        </p:txBody>
      </p:sp>
      <p:sp>
        <p:nvSpPr>
          <p:cNvPr id="4" name="スライド番号プレースホルダー 3">
            <a:extLst>
              <a:ext uri="{FF2B5EF4-FFF2-40B4-BE49-F238E27FC236}">
                <a16:creationId xmlns:a16="http://schemas.microsoft.com/office/drawing/2014/main" id="{71A97478-9EF5-F9D9-76DC-C1065B464870}"/>
              </a:ext>
            </a:extLst>
          </p:cNvPr>
          <p:cNvSpPr>
            <a:spLocks noGrp="1"/>
          </p:cNvSpPr>
          <p:nvPr>
            <p:ph type="sldNum" sz="quarter" idx="5"/>
          </p:nvPr>
        </p:nvSpPr>
        <p:spPr/>
        <p:txBody>
          <a:bodyPr/>
          <a:lstStyle/>
          <a:p>
            <a:fld id="{14A616D6-3492-46BF-AECC-75241CAAF4D0}" type="slidenum">
              <a:rPr kumimoji="1" lang="ja-JP" altLang="en-US" smtClean="0"/>
              <a:t>26</a:t>
            </a:fld>
            <a:endParaRPr kumimoji="1" lang="ja-JP" altLang="en-US"/>
          </a:p>
        </p:txBody>
      </p:sp>
    </p:spTree>
    <p:extLst>
      <p:ext uri="{BB962C8B-B14F-4D97-AF65-F5344CB8AC3E}">
        <p14:creationId xmlns:p14="http://schemas.microsoft.com/office/powerpoint/2010/main" val="3681062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2494C-FC3C-02C3-10BA-6776BFBC61C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D0FE0E2-E718-E277-FBE4-565A3FEA77A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FD22189-6B73-C65A-99D4-5D596FCEE12A}"/>
              </a:ext>
            </a:extLst>
          </p:cNvPr>
          <p:cNvSpPr>
            <a:spLocks noGrp="1"/>
          </p:cNvSpPr>
          <p:nvPr>
            <p:ph type="body" idx="1"/>
          </p:nvPr>
        </p:nvSpPr>
        <p:spPr/>
        <p:txBody>
          <a:bodyPr/>
          <a:lstStyle/>
          <a:p>
            <a:pPr marL="0" marR="0" lvl="0" indent="133350" algn="just" defTabSz="914400" rtl="0" eaLnBrk="1" fontAlgn="auto" latinLnBrk="0" hangingPunct="1">
              <a:lnSpc>
                <a:spcPct val="100000"/>
              </a:lnSpc>
              <a:spcBef>
                <a:spcPts val="0"/>
              </a:spcBef>
              <a:spcAft>
                <a:spcPts val="0"/>
              </a:spcAft>
              <a:buClrTx/>
              <a:buSzTx/>
              <a:buFontTx/>
              <a:buNone/>
              <a:tabLst/>
              <a:defRPr/>
            </a:pPr>
            <a:r>
              <a:rPr lang="ja-JP" altLang="en-US" sz="1000" dirty="0"/>
              <a:t>より詳しく説明するために、本研究で開発したツールをアニメーションでデモを行います</a:t>
            </a:r>
            <a:r>
              <a:rPr lang="zh-CN" altLang="en-US" sz="1000" dirty="0"/>
              <a:t>。</a:t>
            </a:r>
            <a:r>
              <a:rPr lang="ja-JP" altLang="en-US" sz="1000" dirty="0"/>
              <a:t>まずは吹出口（ふきだしぐち）と空調機の作成です、モデルを作成する際に、すべてのモデルが</a:t>
            </a:r>
            <a:r>
              <a:rPr lang="en-US" altLang="ja-JP" sz="1000" dirty="0"/>
              <a:t>LOD0</a:t>
            </a:r>
            <a:r>
              <a:rPr lang="ja-JP" altLang="en-US" sz="1000" dirty="0"/>
              <a:t>の輪郭ボックスで表示されています。さらに、ダクトの作成です、</a:t>
            </a:r>
            <a:r>
              <a:rPr lang="ja-JP" altLang="ja-JP" sz="1000" kern="100" dirty="0">
                <a:effectLst/>
                <a:ea typeface="ＭＳ 明朝" panose="02020609040205080304" pitchFamily="49" charset="-128"/>
                <a:cs typeface="Times New Roman" panose="02020603050405020304" pitchFamily="18" charset="0"/>
              </a:rPr>
              <a:t>ダクトと設備を接続する</a:t>
            </a:r>
            <a:r>
              <a:rPr lang="ja-JP" altLang="en-US" sz="1000" kern="100" dirty="0">
                <a:effectLst/>
                <a:ea typeface="ＭＳ 明朝" panose="02020609040205080304" pitchFamily="49" charset="-128"/>
                <a:cs typeface="Times New Roman" panose="02020603050405020304" pitchFamily="18" charset="0"/>
              </a:rPr>
              <a:t>と、</a:t>
            </a:r>
            <a:r>
              <a:rPr lang="ja-JP" altLang="ja-JP" sz="1000" kern="100" dirty="0">
                <a:effectLst/>
                <a:ea typeface="ＭＳ 明朝" panose="02020609040205080304" pitchFamily="49" charset="-128"/>
                <a:cs typeface="Times New Roman" panose="02020603050405020304" pitchFamily="18" charset="0"/>
              </a:rPr>
              <a:t>エルボ</a:t>
            </a:r>
            <a:r>
              <a:rPr lang="ja-JP" altLang="en-US" sz="1000" kern="100" dirty="0">
                <a:effectLst/>
                <a:ea typeface="ＭＳ 明朝" panose="02020609040205080304" pitchFamily="49" charset="-128"/>
                <a:cs typeface="Times New Roman" panose="02020603050405020304" pitchFamily="18" charset="0"/>
              </a:rPr>
              <a:t>、クロス継手、垂直のダクト</a:t>
            </a:r>
            <a:r>
              <a:rPr lang="ja-JP" altLang="ja-JP" sz="1000" kern="100" dirty="0">
                <a:effectLst/>
                <a:ea typeface="ＭＳ 明朝" panose="02020609040205080304" pitchFamily="49" charset="-128"/>
                <a:cs typeface="Times New Roman" panose="02020603050405020304" pitchFamily="18" charset="0"/>
              </a:rPr>
              <a:t>を自動的に作成</a:t>
            </a:r>
            <a:r>
              <a:rPr lang="ja-JP" altLang="en-US" sz="1000" kern="100" dirty="0">
                <a:effectLst/>
                <a:ea typeface="ＭＳ 明朝" panose="02020609040205080304" pitchFamily="49" charset="-128"/>
                <a:cs typeface="Times New Roman" panose="02020603050405020304" pitchFamily="18" charset="0"/>
              </a:rPr>
              <a:t>できます。そして、</a:t>
            </a:r>
            <a:r>
              <a:rPr lang="en-US" altLang="ja-JP" sz="1000" kern="100" dirty="0">
                <a:effectLst/>
                <a:ea typeface="ＭＳ 明朝" panose="02020609040205080304" pitchFamily="49" charset="-128"/>
                <a:cs typeface="Times New Roman" panose="02020603050405020304" pitchFamily="18" charset="0"/>
              </a:rPr>
              <a:t>LOD1</a:t>
            </a:r>
            <a:r>
              <a:rPr lang="ja-JP" altLang="en-US" sz="1000" kern="100" dirty="0">
                <a:effectLst/>
                <a:ea typeface="ＭＳ 明朝" panose="02020609040205080304" pitchFamily="49" charset="-128"/>
                <a:cs typeface="Times New Roman" panose="02020603050405020304" pitchFamily="18" charset="0"/>
              </a:rPr>
              <a:t>のモードに切り替えて、</a:t>
            </a:r>
            <a:r>
              <a:rPr lang="ja-JP" altLang="en-US" sz="1000" dirty="0"/>
              <a:t>詳細な幾何形状が表示されます。視点</a:t>
            </a:r>
            <a:r>
              <a:rPr lang="ja-JP" altLang="en-US" sz="1000" kern="100" dirty="0">
                <a:effectLst/>
                <a:ea typeface="ＭＳ 明朝" panose="02020609040205080304" pitchFamily="49" charset="-128"/>
                <a:cs typeface="Times New Roman" panose="02020603050405020304" pitchFamily="18" charset="0"/>
              </a:rPr>
              <a:t>と各</a:t>
            </a:r>
            <a:r>
              <a:rPr lang="ja-JP" altLang="en-US" sz="1000" dirty="0"/>
              <a:t>モデル</a:t>
            </a:r>
            <a:r>
              <a:rPr lang="ja-JP" altLang="ja-JP" sz="1000" dirty="0"/>
              <a:t>の距離</a:t>
            </a:r>
            <a:r>
              <a:rPr lang="ja-JP" altLang="en-US" sz="1000" dirty="0"/>
              <a:t>に応じて、</a:t>
            </a:r>
            <a:r>
              <a:rPr lang="ja-JP" altLang="ja-JP" sz="1000" kern="100" dirty="0">
                <a:effectLst/>
                <a:ea typeface="ＭＳ 明朝" panose="02020609040205080304" pitchFamily="49" charset="-128"/>
                <a:cs typeface="Times New Roman" panose="02020603050405020304" pitchFamily="18" charset="0"/>
              </a:rPr>
              <a:t>普通モデルと軽量化モデルを適応的に切り替え</a:t>
            </a:r>
            <a:r>
              <a:rPr lang="ja-JP" altLang="en-US" sz="1000" kern="100" dirty="0">
                <a:effectLst/>
                <a:ea typeface="ＭＳ 明朝" panose="02020609040205080304" pitchFamily="49" charset="-128"/>
                <a:cs typeface="Times New Roman" panose="02020603050405020304" pitchFamily="18" charset="0"/>
              </a:rPr>
              <a:t>ます。そして（</a:t>
            </a:r>
            <a:r>
              <a:rPr lang="en-US" altLang="ja-JP" sz="1000" kern="100" dirty="0" err="1">
                <a:effectLst/>
                <a:ea typeface="ＭＳ 明朝" panose="02020609040205080304" pitchFamily="49" charset="-128"/>
                <a:cs typeface="Times New Roman" panose="02020603050405020304" pitchFamily="18" charset="0"/>
              </a:rPr>
              <a:t>soribri</a:t>
            </a:r>
            <a:r>
              <a:rPr lang="zh-CN" altLang="en-US" sz="1000" kern="100" dirty="0">
                <a:effectLst/>
                <a:ea typeface="ＭＳ 明朝" panose="02020609040205080304" pitchFamily="49" charset="-128"/>
                <a:cs typeface="Times New Roman" panose="02020603050405020304" pitchFamily="18" charset="0"/>
              </a:rPr>
              <a:t>出来再暂停</a:t>
            </a:r>
            <a:r>
              <a:rPr lang="ja-JP" altLang="en-US" sz="1000" kern="100" dirty="0">
                <a:effectLst/>
                <a:ea typeface="ＭＳ 明朝" panose="02020609040205080304" pitchFamily="49" charset="-128"/>
                <a:cs typeface="Times New Roman" panose="02020603050405020304" pitchFamily="18" charset="0"/>
              </a:rPr>
              <a:t>）、作成した空調システムを</a:t>
            </a:r>
            <a:r>
              <a:rPr lang="en-US" altLang="ja-JP" sz="1000" kern="100" dirty="0">
                <a:effectLst/>
                <a:ea typeface="ＭＳ 明朝" panose="02020609040205080304" pitchFamily="49" charset="-128"/>
                <a:cs typeface="Times New Roman" panose="02020603050405020304" pitchFamily="18" charset="0"/>
              </a:rPr>
              <a:t>IFC</a:t>
            </a:r>
            <a:r>
              <a:rPr lang="ja-JP" altLang="en-US" sz="1000" kern="100" dirty="0">
                <a:effectLst/>
                <a:ea typeface="ＭＳ 明朝" panose="02020609040205080304" pitchFamily="49" charset="-128"/>
                <a:cs typeface="Times New Roman" panose="02020603050405020304" pitchFamily="18" charset="0"/>
              </a:rPr>
              <a:t>ファイルに変換し、</a:t>
            </a:r>
            <a:r>
              <a:rPr lang="en-US" altLang="ja-JP" sz="1000" kern="100" dirty="0" err="1">
                <a:effectLst/>
                <a:ea typeface="ＭＳ 明朝" panose="02020609040205080304" pitchFamily="49" charset="-128"/>
                <a:cs typeface="Times New Roman" panose="02020603050405020304" pitchFamily="18" charset="0"/>
              </a:rPr>
              <a:t>solibri</a:t>
            </a:r>
            <a:r>
              <a:rPr lang="en-US" altLang="ja-JP" sz="1000" kern="100" dirty="0">
                <a:effectLst/>
                <a:ea typeface="ＭＳ 明朝" panose="02020609040205080304" pitchFamily="49" charset="-128"/>
                <a:cs typeface="Times New Roman" panose="02020603050405020304" pitchFamily="18" charset="0"/>
              </a:rPr>
              <a:t> anywhere</a:t>
            </a:r>
            <a:r>
              <a:rPr lang="ja-JP" altLang="en-US" sz="1000" kern="100" dirty="0">
                <a:effectLst/>
                <a:ea typeface="ＭＳ 明朝" panose="02020609040205080304" pitchFamily="49" charset="-128"/>
                <a:cs typeface="Times New Roman" panose="02020603050405020304" pitchFamily="18" charset="0"/>
              </a:rPr>
              <a:t>によって表示されます。風量の計算もできます。ダクトの管径は風量の</a:t>
            </a:r>
            <a:r>
              <a:rPr lang="ja-JP" altLang="en-US" sz="1200" b="0" i="0" dirty="0">
                <a:solidFill>
                  <a:srgbClr val="202124"/>
                </a:solidFill>
                <a:effectLst/>
                <a:highlight>
                  <a:srgbClr val="FFFFFF"/>
                </a:highlight>
                <a:latin typeface="arial" panose="020B0604020202020204" pitchFamily="34" charset="0"/>
              </a:rPr>
              <a:t>数値（すうち）によって変化が生じました。外部の設備データベースと連携して、設備の更新が簡単にできます。引き続き新しい</a:t>
            </a:r>
            <a:r>
              <a:rPr lang="en-US" altLang="ja-JP" sz="1200" b="0" i="0" dirty="0">
                <a:solidFill>
                  <a:srgbClr val="202124"/>
                </a:solidFill>
                <a:effectLst/>
                <a:highlight>
                  <a:srgbClr val="FFFFFF"/>
                </a:highlight>
                <a:latin typeface="arial" panose="020B0604020202020204" pitchFamily="34" charset="0"/>
              </a:rPr>
              <a:t>IFC</a:t>
            </a:r>
            <a:r>
              <a:rPr lang="ja-JP" altLang="en-US" sz="1200" b="0" i="0" dirty="0">
                <a:solidFill>
                  <a:srgbClr val="202124"/>
                </a:solidFill>
                <a:effectLst/>
                <a:highlight>
                  <a:srgbClr val="FFFFFF"/>
                </a:highlight>
                <a:latin typeface="arial" panose="020B0604020202020204" pitchFamily="34" charset="0"/>
              </a:rPr>
              <a:t>ファイルを作成しました、計算したダクトの風量は表示することができます。</a:t>
            </a:r>
            <a:endParaRPr lang="en-US" altLang="ja-JP" sz="1200" b="0" i="0" dirty="0">
              <a:solidFill>
                <a:srgbClr val="202124"/>
              </a:solidFill>
              <a:effectLst/>
              <a:highlight>
                <a:srgbClr val="FFFFFF"/>
              </a:highlight>
              <a:latin typeface="arial" panose="020B0604020202020204" pitchFamily="34" charset="0"/>
            </a:endParaRPr>
          </a:p>
          <a:p>
            <a:pPr marL="0" marR="0" lvl="0" indent="133350" algn="just" defTabSz="914400" rtl="0" eaLnBrk="1" fontAlgn="auto" latinLnBrk="0" hangingPunct="1">
              <a:lnSpc>
                <a:spcPct val="100000"/>
              </a:lnSpc>
              <a:spcBef>
                <a:spcPts val="0"/>
              </a:spcBef>
              <a:spcAft>
                <a:spcPts val="0"/>
              </a:spcAft>
              <a:buClrTx/>
              <a:buSzTx/>
              <a:buFontTx/>
              <a:buNone/>
              <a:tabLst/>
              <a:defRPr/>
            </a:pPr>
            <a:endParaRPr lang="en-US" altLang="ja-JP" sz="1000" kern="100" dirty="0">
              <a:effectLst/>
              <a:ea typeface="ＭＳ 明朝" panose="02020609040205080304" pitchFamily="49"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A87153B9-E3C3-EFA3-56C2-1BAD89452277}"/>
              </a:ext>
            </a:extLst>
          </p:cNvPr>
          <p:cNvSpPr>
            <a:spLocks noGrp="1"/>
          </p:cNvSpPr>
          <p:nvPr>
            <p:ph type="sldNum" sz="quarter" idx="5"/>
          </p:nvPr>
        </p:nvSpPr>
        <p:spPr/>
        <p:txBody>
          <a:bodyPr/>
          <a:lstStyle/>
          <a:p>
            <a:fld id="{14A616D6-3492-46BF-AECC-75241CAAF4D0}" type="slidenum">
              <a:rPr kumimoji="1" lang="ja-JP" altLang="en-US" smtClean="0"/>
              <a:t>27</a:t>
            </a:fld>
            <a:endParaRPr kumimoji="1" lang="ja-JP" altLang="en-US"/>
          </a:p>
        </p:txBody>
      </p:sp>
    </p:spTree>
    <p:extLst>
      <p:ext uri="{BB962C8B-B14F-4D97-AF65-F5344CB8AC3E}">
        <p14:creationId xmlns:p14="http://schemas.microsoft.com/office/powerpoint/2010/main" val="3520937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EA28A-7D83-A83A-A8E1-FD67846B618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93654D-B396-2E17-7758-5A0BD57815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A0023F8-CBD7-5FF6-856C-B47958B1D616}"/>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sz="1200" dirty="0"/>
              <a:t>しかし、</a:t>
            </a:r>
            <a:r>
              <a:rPr lang="ja-JP" altLang="en-US" dirty="0"/>
              <a:t>現在までに</a:t>
            </a:r>
            <a:r>
              <a:rPr lang="en-US" altLang="ja-JP" dirty="0"/>
              <a:t>BIM</a:t>
            </a:r>
            <a:r>
              <a:rPr lang="ja-JP" altLang="en-US" dirty="0"/>
              <a:t>技術には、以下の</a:t>
            </a:r>
            <a:r>
              <a:rPr lang="en-US" altLang="ja-JP" dirty="0"/>
              <a:t>3</a:t>
            </a:r>
            <a:r>
              <a:rPr lang="ja-JP" altLang="en-US" dirty="0"/>
              <a:t>つの問題が依然として存在しています。</a:t>
            </a:r>
          </a:p>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sz="1200" dirty="0"/>
              <a:t>一つ目は</a:t>
            </a:r>
            <a:r>
              <a:rPr lang="en-US" altLang="ja-JP" dirty="0"/>
              <a:t>BIM</a:t>
            </a:r>
            <a:r>
              <a:rPr lang="ja-JP" altLang="en-US" dirty="0"/>
              <a:t>技術普及に関する問題点です</a:t>
            </a: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二つ目は</a:t>
            </a:r>
            <a:r>
              <a:rPr lang="en-US" altLang="ja-JP" dirty="0"/>
              <a:t>IFC</a:t>
            </a:r>
            <a:r>
              <a:rPr lang="ja-JP" altLang="en-US" dirty="0"/>
              <a:t>に基づいた空調システムにおけるデータの軽量化問題です。</a:t>
            </a: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三つ目はグラフデータベースと</a:t>
            </a:r>
            <a:r>
              <a:rPr lang="en-US" altLang="ja-JP" dirty="0"/>
              <a:t>BIM</a:t>
            </a:r>
            <a:r>
              <a:rPr lang="ja-JP" altLang="en-US" dirty="0"/>
              <a:t>技術の統合に関する問題です。</a:t>
            </a: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ja-JP" altLang="en-US" dirty="0"/>
          </a:p>
          <a:p>
            <a:pPr defTabSz="457200">
              <a:lnSpc>
                <a:spcPct val="200000"/>
              </a:lnSpc>
              <a:buNone/>
            </a:pPr>
            <a:endParaRPr lang="ja-JP" altLang="en-US" sz="1200" dirty="0"/>
          </a:p>
        </p:txBody>
      </p:sp>
      <p:sp>
        <p:nvSpPr>
          <p:cNvPr id="4" name="スライド番号プレースホルダー 3">
            <a:extLst>
              <a:ext uri="{FF2B5EF4-FFF2-40B4-BE49-F238E27FC236}">
                <a16:creationId xmlns:a16="http://schemas.microsoft.com/office/drawing/2014/main" id="{896D237D-E2AB-ADBC-EBC9-191F22F226A4}"/>
              </a:ext>
            </a:extLst>
          </p:cNvPr>
          <p:cNvSpPr>
            <a:spLocks noGrp="1"/>
          </p:cNvSpPr>
          <p:nvPr>
            <p:ph type="sldNum" sz="quarter" idx="5"/>
          </p:nvPr>
        </p:nvSpPr>
        <p:spPr/>
        <p:txBody>
          <a:bodyPr/>
          <a:lstStyle/>
          <a:p>
            <a:fld id="{14A616D6-3492-46BF-AECC-75241CAAF4D0}" type="slidenum">
              <a:rPr kumimoji="1" lang="ja-JP" altLang="en-US" smtClean="0"/>
              <a:t>28</a:t>
            </a:fld>
            <a:endParaRPr kumimoji="1" lang="ja-JP" altLang="en-US"/>
          </a:p>
        </p:txBody>
      </p:sp>
    </p:spTree>
    <p:extLst>
      <p:ext uri="{BB962C8B-B14F-4D97-AF65-F5344CB8AC3E}">
        <p14:creationId xmlns:p14="http://schemas.microsoft.com/office/powerpoint/2010/main" val="4450880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3B59A-5789-3294-7433-21D7E75EF17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7C29A0E-762F-B984-6EA2-A434803F8A0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5556D68-1BD5-3E73-939D-1310DDBD3F26}"/>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まずは</a:t>
            </a:r>
            <a:r>
              <a:rPr lang="en-US" altLang="ja-JP" dirty="0"/>
              <a:t>BIM</a:t>
            </a:r>
            <a:r>
              <a:rPr lang="ja-JP" altLang="en-US" dirty="0"/>
              <a:t>技術普及に関する支障です</a:t>
            </a: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図</a:t>
            </a:r>
            <a:r>
              <a:rPr lang="en-US" altLang="ja-JP" dirty="0"/>
              <a:t>1.1</a:t>
            </a:r>
            <a:r>
              <a:rPr lang="ja-JP" altLang="en-US" dirty="0"/>
              <a:t>に示すように、日本建築士事務所協会連合会による調査では、回答者の中で最も多い</a:t>
            </a:r>
            <a:r>
              <a:rPr lang="en-US" altLang="ja-JP" dirty="0"/>
              <a:t>50.7</a:t>
            </a:r>
            <a:r>
              <a:rPr lang="ja-JP" altLang="en-US" dirty="0"/>
              <a:t>％の人が、</a:t>
            </a:r>
            <a:r>
              <a:rPr lang="en-US" altLang="ja-JP" dirty="0"/>
              <a:t>BIM</a:t>
            </a:r>
            <a:r>
              <a:rPr lang="ja-JP" altLang="en-US" dirty="0"/>
              <a:t>技術の普及を妨げる最も重要な理由として、</a:t>
            </a:r>
            <a:r>
              <a:rPr lang="en-US" altLang="ja-JP" dirty="0"/>
              <a:t>BIM</a:t>
            </a:r>
            <a:r>
              <a:rPr lang="ja-JP" altLang="en-US" dirty="0"/>
              <a:t>ソフトウェアの高額な費用を挙げています。</a:t>
            </a:r>
          </a:p>
          <a:p>
            <a:r>
              <a:rPr lang="ja-JP" altLang="en-US" dirty="0"/>
              <a:t>同様に、図</a:t>
            </a:r>
            <a:r>
              <a:rPr lang="en-US" altLang="ja-JP" dirty="0"/>
              <a:t>1.2</a:t>
            </a:r>
            <a:r>
              <a:rPr lang="ja-JP" altLang="en-US" dirty="0"/>
              <a:t>では、イギリスの調査では約</a:t>
            </a:r>
            <a:r>
              <a:rPr lang="en-US" altLang="ja-JP" dirty="0"/>
              <a:t>46</a:t>
            </a:r>
            <a:r>
              <a:rPr lang="ja-JP" altLang="en-US" dirty="0"/>
              <a:t>％の回答者が</a:t>
            </a:r>
            <a:r>
              <a:rPr lang="en-US" altLang="ja-JP" dirty="0"/>
              <a:t>BIM</a:t>
            </a:r>
            <a:r>
              <a:rPr lang="ja-JP" altLang="en-US" dirty="0"/>
              <a:t>ソフトウェアが高いと指摘しています。　</a:t>
            </a:r>
            <a:endParaRPr lang="en-US" altLang="ja-JP" dirty="0"/>
          </a:p>
          <a:p>
            <a:r>
              <a:rPr lang="en-US" altLang="ja-JP" dirty="0"/>
              <a:t> </a:t>
            </a:r>
          </a:p>
          <a:p>
            <a:endParaRPr lang="en-US" altLang="ja-JP" dirty="0"/>
          </a:p>
          <a:p>
            <a:endParaRPr lang="en-US" altLang="ja-JP" dirty="0"/>
          </a:p>
          <a:p>
            <a:r>
              <a:rPr lang="ja-JP" altLang="en-US" dirty="0"/>
              <a:t>イギリス</a:t>
            </a:r>
            <a:r>
              <a:rPr lang="en-US" altLang="ja-JP" dirty="0"/>
              <a:t>NBS</a:t>
            </a:r>
            <a:r>
              <a:rPr lang="ja-JP" altLang="en-US" dirty="0"/>
              <a:t>の</a:t>
            </a:r>
            <a:r>
              <a:rPr lang="en-US" altLang="ja-JP" dirty="0"/>
              <a:t>BIM</a:t>
            </a:r>
            <a:r>
              <a:rPr lang="ja-JP" altLang="en-US" dirty="0"/>
              <a:t>調査によるもので、ここでも</a:t>
            </a:r>
            <a:r>
              <a:rPr lang="en-US" altLang="ja-JP" dirty="0"/>
              <a:t>46</a:t>
            </a:r>
            <a:r>
              <a:rPr lang="ja-JP" altLang="en-US" dirty="0"/>
              <a:t>％の回答者が、</a:t>
            </a:r>
            <a:r>
              <a:rPr lang="en-US" altLang="ja-JP" dirty="0"/>
              <a:t>BIM</a:t>
            </a:r>
            <a:r>
              <a:rPr lang="ja-JP" altLang="en-US" dirty="0"/>
              <a:t>ソフトウェアの費用や、</a:t>
            </a:r>
            <a:r>
              <a:rPr lang="en-US" altLang="ja-JP" dirty="0"/>
              <a:t>BIM</a:t>
            </a:r>
            <a:r>
              <a:rPr lang="ja-JP" altLang="en-US" dirty="0"/>
              <a:t>を使用するために必要となる高性能コンピュータハードウェアの費用が、</a:t>
            </a:r>
            <a:r>
              <a:rPr lang="en-US" altLang="ja-JP" dirty="0"/>
              <a:t>BIM</a:t>
            </a:r>
            <a:r>
              <a:rPr lang="ja-JP" altLang="en-US" dirty="0"/>
              <a:t>普及を大きく阻害する重要な要因であると示しています。</a:t>
            </a:r>
          </a:p>
          <a:p>
            <a:pPr marL="0" marR="0" lvl="0" indent="0" algn="l" defTabSz="457200" rtl="0" eaLnBrk="1" fontAlgn="auto" latinLnBrk="0" hangingPunct="1">
              <a:lnSpc>
                <a:spcPct val="200000"/>
              </a:lnSpc>
              <a:spcBef>
                <a:spcPts val="0"/>
              </a:spcBef>
              <a:spcAft>
                <a:spcPts val="0"/>
              </a:spcAft>
              <a:buClrTx/>
              <a:buSzTx/>
              <a:buFontTx/>
              <a:buNone/>
              <a:tabLst/>
              <a:defRPr/>
            </a:pPr>
            <a:endParaRPr lang="ja-JP" altLang="en-US" dirty="0"/>
          </a:p>
          <a:p>
            <a:pPr defTabSz="457200">
              <a:lnSpc>
                <a:spcPct val="200000"/>
              </a:lnSpc>
              <a:buNone/>
            </a:pPr>
            <a:endParaRPr lang="ja-JP" altLang="en-US" sz="1200" dirty="0"/>
          </a:p>
        </p:txBody>
      </p:sp>
      <p:sp>
        <p:nvSpPr>
          <p:cNvPr id="4" name="スライド番号プレースホルダー 3">
            <a:extLst>
              <a:ext uri="{FF2B5EF4-FFF2-40B4-BE49-F238E27FC236}">
                <a16:creationId xmlns:a16="http://schemas.microsoft.com/office/drawing/2014/main" id="{186E2991-BC2A-6D17-1DBA-C3ACA1B0A34A}"/>
              </a:ext>
            </a:extLst>
          </p:cNvPr>
          <p:cNvSpPr>
            <a:spLocks noGrp="1"/>
          </p:cNvSpPr>
          <p:nvPr>
            <p:ph type="sldNum" sz="quarter" idx="5"/>
          </p:nvPr>
        </p:nvSpPr>
        <p:spPr/>
        <p:txBody>
          <a:bodyPr/>
          <a:lstStyle/>
          <a:p>
            <a:fld id="{14A616D6-3492-46BF-AECC-75241CAAF4D0}" type="slidenum">
              <a:rPr kumimoji="1" lang="ja-JP" altLang="en-US" smtClean="0"/>
              <a:t>29</a:t>
            </a:fld>
            <a:endParaRPr kumimoji="1" lang="ja-JP" altLang="en-US"/>
          </a:p>
        </p:txBody>
      </p:sp>
    </p:spTree>
    <p:extLst>
      <p:ext uri="{BB962C8B-B14F-4D97-AF65-F5344CB8AC3E}">
        <p14:creationId xmlns:p14="http://schemas.microsoft.com/office/powerpoint/2010/main" val="3167836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0C9FB-4677-E589-0E14-85F424AD6E8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1B0E1-0957-FF6B-F0B3-30EAABA415B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CBAC2B9-7EDE-B236-1208-EA4BF9DAE805}"/>
              </a:ext>
            </a:extLst>
          </p:cNvPr>
          <p:cNvSpPr>
            <a:spLocks noGrp="1"/>
          </p:cNvSpPr>
          <p:nvPr>
            <p:ph type="body" idx="1"/>
          </p:nvPr>
        </p:nvSpPr>
        <p:spPr/>
        <p:txBody>
          <a:bodyPr/>
          <a:lstStyle/>
          <a:p>
            <a:r>
              <a:rPr kumimoji="1" lang="ja-JP" altLang="en-US" dirty="0"/>
              <a:t>卒業した後、</a:t>
            </a:r>
            <a:r>
              <a:rPr lang="ja-JP" altLang="en-US" dirty="0"/>
              <a:t>この大学へ仕事に行く可能性が高いと思っています。この大学の所在地は、寧波ロータリークラブがありそうです。でも、ロータリークラブに参加できる人は社会で地位のある人と思っています。しっかり教授に頑張りたいと思いま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そして、ロータリークラブの四つ</a:t>
            </a:r>
            <a:r>
              <a:rPr kumimoji="1" lang="ja-JP" altLang="en-US" dirty="0"/>
              <a:t>のテスト、半年の例会において、この四つのテストは頭に</a:t>
            </a:r>
            <a:r>
              <a:rPr lang="ja-JP" altLang="en-US" dirty="0"/>
              <a:t>強く印象に残りました。さらに、古川東ロータリークラブ、よいことのために手を取り合おう。私も暗記しました。</a:t>
            </a:r>
          </a:p>
        </p:txBody>
      </p:sp>
      <p:sp>
        <p:nvSpPr>
          <p:cNvPr id="4" name="スライド番号プレースホルダー 3">
            <a:extLst>
              <a:ext uri="{FF2B5EF4-FFF2-40B4-BE49-F238E27FC236}">
                <a16:creationId xmlns:a16="http://schemas.microsoft.com/office/drawing/2014/main" id="{C856378D-5A04-B67F-A294-B4D24F73718D}"/>
              </a:ext>
            </a:extLst>
          </p:cNvPr>
          <p:cNvSpPr>
            <a:spLocks noGrp="1"/>
          </p:cNvSpPr>
          <p:nvPr>
            <p:ph type="sldNum" sz="quarter" idx="5"/>
          </p:nvPr>
        </p:nvSpPr>
        <p:spPr/>
        <p:txBody>
          <a:bodyPr/>
          <a:lstStyle/>
          <a:p>
            <a:fld id="{907CA837-4E02-496E-9B2C-1691A27E57C6}" type="slidenum">
              <a:rPr kumimoji="1" lang="ja-JP" altLang="en-US" smtClean="0"/>
              <a:t>3</a:t>
            </a:fld>
            <a:endParaRPr kumimoji="1" lang="ja-JP" altLang="en-US"/>
          </a:p>
        </p:txBody>
      </p:sp>
    </p:spTree>
    <p:extLst>
      <p:ext uri="{BB962C8B-B14F-4D97-AF65-F5344CB8AC3E}">
        <p14:creationId xmlns:p14="http://schemas.microsoft.com/office/powerpoint/2010/main" val="1054268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36EBE-7A47-4FFC-E197-35513F0751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22C6936-DF00-400D-572C-729FB06683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08B381-08E9-E741-0D94-33F7D7A172AC}"/>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次に</a:t>
            </a:r>
            <a:r>
              <a:rPr lang="en-US" altLang="ja-JP" dirty="0"/>
              <a:t>IFC</a:t>
            </a:r>
            <a:r>
              <a:rPr lang="ja-JP" altLang="en-US" dirty="0"/>
              <a:t>に基づいた空調システムにおけるデータの軽量化問題です。</a:t>
            </a: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現在の多くの研究において、</a:t>
            </a:r>
            <a:r>
              <a:rPr lang="en-US" altLang="ja-JP" dirty="0"/>
              <a:t>IFC</a:t>
            </a:r>
            <a:r>
              <a:rPr lang="ja-JP" altLang="en-US" dirty="0"/>
              <a:t>に基づく複雑な</a:t>
            </a:r>
            <a:r>
              <a:rPr lang="en-US" altLang="ja-JP" dirty="0"/>
              <a:t>HVAC</a:t>
            </a:r>
            <a:r>
              <a:rPr lang="ja-JP" altLang="en-US" dirty="0"/>
              <a:t>システムは、幾何情報とセマンティック情報を分離することで軽量化を実現している。主に採用されている方法は、</a:t>
            </a:r>
            <a:r>
              <a:rPr lang="en-US" altLang="ja-JP" dirty="0"/>
              <a:t>IFC</a:t>
            </a:r>
            <a:r>
              <a:rPr lang="ja-JP" altLang="en-US" dirty="0"/>
              <a:t>の幾何情報を</a:t>
            </a:r>
            <a:r>
              <a:rPr lang="en-US" altLang="ja-JP" dirty="0"/>
              <a:t>GLB</a:t>
            </a:r>
            <a:r>
              <a:rPr lang="ja-JP" altLang="en-US" dirty="0"/>
              <a:t>ファイルに変換し、セマンティック情報を</a:t>
            </a:r>
            <a:r>
              <a:rPr lang="en-US" altLang="ja-JP" dirty="0"/>
              <a:t>JSON</a:t>
            </a:r>
            <a:r>
              <a:rPr lang="ja-JP" altLang="en-US" dirty="0"/>
              <a:t>として保存するものである。しかし、この分離手法では、更新時にセマンティック情報の欠落（けつらく）やデータ更新異常といったリスクが生じ、複数ユーザーによるリアルタイムなデータ更新の要求を満たすことが難しいです。</a:t>
            </a:r>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ja-JP" altLang="en-US" dirty="0"/>
          </a:p>
          <a:p>
            <a:pPr defTabSz="457200">
              <a:lnSpc>
                <a:spcPct val="200000"/>
              </a:lnSpc>
              <a:buNone/>
            </a:pPr>
            <a:endParaRPr lang="ja-JP" altLang="en-US" sz="1200" dirty="0"/>
          </a:p>
        </p:txBody>
      </p:sp>
      <p:sp>
        <p:nvSpPr>
          <p:cNvPr id="4" name="スライド番号プレースホルダー 3">
            <a:extLst>
              <a:ext uri="{FF2B5EF4-FFF2-40B4-BE49-F238E27FC236}">
                <a16:creationId xmlns:a16="http://schemas.microsoft.com/office/drawing/2014/main" id="{A9679FF8-F48E-32BD-112C-CBE50F608992}"/>
              </a:ext>
            </a:extLst>
          </p:cNvPr>
          <p:cNvSpPr>
            <a:spLocks noGrp="1"/>
          </p:cNvSpPr>
          <p:nvPr>
            <p:ph type="sldNum" sz="quarter" idx="5"/>
          </p:nvPr>
        </p:nvSpPr>
        <p:spPr/>
        <p:txBody>
          <a:bodyPr/>
          <a:lstStyle/>
          <a:p>
            <a:fld id="{14A616D6-3492-46BF-AECC-75241CAAF4D0}" type="slidenum">
              <a:rPr kumimoji="1" lang="ja-JP" altLang="en-US" smtClean="0"/>
              <a:t>30</a:t>
            </a:fld>
            <a:endParaRPr kumimoji="1" lang="ja-JP" altLang="en-US"/>
          </a:p>
        </p:txBody>
      </p:sp>
    </p:spTree>
    <p:extLst>
      <p:ext uri="{BB962C8B-B14F-4D97-AF65-F5344CB8AC3E}">
        <p14:creationId xmlns:p14="http://schemas.microsoft.com/office/powerpoint/2010/main" val="721991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ADCD5-EDD1-B210-18AF-C6D99A1871A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180E99F-B092-16C4-E2DE-25FD708E2B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0C83F0-623D-B467-983A-19C6F1239C8D}"/>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最後の問題はグラフデータベースと</a:t>
            </a:r>
            <a:r>
              <a:rPr lang="en-US" altLang="ja-JP" dirty="0"/>
              <a:t>BIM</a:t>
            </a:r>
            <a:r>
              <a:rPr lang="ja-JP" altLang="en-US" dirty="0"/>
              <a:t>技術の統合です。</a:t>
            </a: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ja-JP" dirty="0"/>
          </a:p>
          <a:p>
            <a:r>
              <a:rPr lang="ja-JP" altLang="en-US" sz="1200" dirty="0"/>
              <a:t>既存のグラフデータベースと</a:t>
            </a:r>
            <a:r>
              <a:rPr lang="en-US" altLang="ja-JP" sz="1200" dirty="0"/>
              <a:t>BIM</a:t>
            </a:r>
            <a:r>
              <a:rPr lang="ja-JP" altLang="en-US" sz="1200" dirty="0"/>
              <a:t>の統合研究において、一般的な方法として、</a:t>
            </a:r>
            <a:r>
              <a:rPr lang="en-US" altLang="ja-JP" sz="1200" dirty="0"/>
              <a:t>IFC</a:t>
            </a:r>
            <a:r>
              <a:rPr lang="ja-JP" altLang="en-US" sz="1200" dirty="0"/>
              <a:t>の基本エンティティをグラフのノードに、関係エンティティをエッジにマッピングする手法が用いられている。この方法により、あらゆる分野の</a:t>
            </a:r>
            <a:r>
              <a:rPr lang="en-US" altLang="ja-JP" sz="1200" dirty="0"/>
              <a:t>IFC</a:t>
            </a:r>
            <a:r>
              <a:rPr lang="ja-JP" altLang="en-US" sz="1200" dirty="0"/>
              <a:t>ファイル情報をグラフデータへ変換することが可能である。しかし、システムの規模の拡大とともに、エンティティの数が膨大となる、システム解析の効率が悪くなる。</a:t>
            </a:r>
          </a:p>
        </p:txBody>
      </p:sp>
      <p:sp>
        <p:nvSpPr>
          <p:cNvPr id="4" name="スライド番号プレースホルダー 3">
            <a:extLst>
              <a:ext uri="{FF2B5EF4-FFF2-40B4-BE49-F238E27FC236}">
                <a16:creationId xmlns:a16="http://schemas.microsoft.com/office/drawing/2014/main" id="{DA4C8208-70B1-0C45-FAE5-CBE9A224741B}"/>
              </a:ext>
            </a:extLst>
          </p:cNvPr>
          <p:cNvSpPr>
            <a:spLocks noGrp="1"/>
          </p:cNvSpPr>
          <p:nvPr>
            <p:ph type="sldNum" sz="quarter" idx="5"/>
          </p:nvPr>
        </p:nvSpPr>
        <p:spPr/>
        <p:txBody>
          <a:bodyPr/>
          <a:lstStyle/>
          <a:p>
            <a:fld id="{14A616D6-3492-46BF-AECC-75241CAAF4D0}" type="slidenum">
              <a:rPr kumimoji="1" lang="ja-JP" altLang="en-US" smtClean="0"/>
              <a:t>31</a:t>
            </a:fld>
            <a:endParaRPr kumimoji="1" lang="ja-JP" altLang="en-US"/>
          </a:p>
        </p:txBody>
      </p:sp>
    </p:spTree>
    <p:extLst>
      <p:ext uri="{BB962C8B-B14F-4D97-AF65-F5344CB8AC3E}">
        <p14:creationId xmlns:p14="http://schemas.microsoft.com/office/powerpoint/2010/main" val="21477819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F87F9-59C4-5412-0BBA-8948749767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5CB277-A574-5C83-A094-A96517249A6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AB9E5B8-983D-E6C0-3E9D-E3364BFFE302}"/>
              </a:ext>
            </a:extLst>
          </p:cNvPr>
          <p:cNvSpPr>
            <a:spLocks noGrp="1"/>
          </p:cNvSpPr>
          <p:nvPr>
            <p:ph type="body" idx="1"/>
          </p:nvPr>
        </p:nvSpPr>
        <p:spPr/>
        <p:txBody>
          <a:bodyPr/>
          <a:lstStyle/>
          <a:p>
            <a:r>
              <a:rPr lang="ja-JP" altLang="en-US" dirty="0"/>
              <a:t>そこで、上記</a:t>
            </a:r>
            <a:r>
              <a:rPr lang="en-US" altLang="ja-JP" dirty="0"/>
              <a:t>3</a:t>
            </a:r>
            <a:r>
              <a:rPr lang="ja-JP" altLang="en-US" dirty="0"/>
              <a:t>つの問題を踏まえ、本研究では</a:t>
            </a:r>
            <a:r>
              <a:rPr lang="en-US" altLang="ja-JP" dirty="0"/>
              <a:t>BIM</a:t>
            </a:r>
            <a:r>
              <a:rPr lang="ja-JP" altLang="en-US" dirty="0"/>
              <a:t>に基づいた空調システムの軽量化設計ソリューションを提案しました。本ソリューションには以上の</a:t>
            </a:r>
            <a:r>
              <a:rPr lang="en-US" altLang="ja-JP" dirty="0"/>
              <a:t>3</a:t>
            </a:r>
            <a:r>
              <a:rPr lang="ja-JP" altLang="en-US" dirty="0"/>
              <a:t>つのステップが含まれています。第</a:t>
            </a:r>
            <a:r>
              <a:rPr lang="en-US" altLang="ja-JP" dirty="0"/>
              <a:t>1</a:t>
            </a:r>
            <a:r>
              <a:rPr lang="ja-JP" altLang="en-US" dirty="0"/>
              <a:t>のステップは、</a:t>
            </a:r>
            <a:r>
              <a:rPr lang="en-US" altLang="ja-JP" dirty="0"/>
              <a:t>WebGL</a:t>
            </a:r>
            <a:r>
              <a:rPr lang="ja-JP" altLang="en-US" dirty="0"/>
              <a:t>に基づいた軽量化空調システム設計ツール の開発です。第</a:t>
            </a:r>
            <a:r>
              <a:rPr lang="en-US" altLang="ja-JP" dirty="0"/>
              <a:t>2</a:t>
            </a:r>
            <a:r>
              <a:rPr lang="ja-JP" altLang="en-US" dirty="0"/>
              <a:t>のステップは、複雑な</a:t>
            </a:r>
            <a:r>
              <a:rPr lang="en-US" altLang="ja-JP" dirty="0"/>
              <a:t>IFC</a:t>
            </a:r>
            <a:r>
              <a:rPr lang="ja-JP" altLang="en-US" dirty="0"/>
              <a:t>空調システムに対して、幾何情報とセマンティック情報を分離する手法を提案することで、軽量化の目標を実現します。第</a:t>
            </a:r>
            <a:r>
              <a:rPr lang="en-US" altLang="ja-JP" dirty="0"/>
              <a:t>3</a:t>
            </a:r>
            <a:r>
              <a:rPr lang="ja-JP" altLang="en-US" dirty="0"/>
              <a:t>のステップは、グラフデータベース</a:t>
            </a:r>
            <a:r>
              <a:rPr lang="en-US" altLang="ja-JP" dirty="0" err="1"/>
              <a:t>ArangoDB</a:t>
            </a:r>
            <a:r>
              <a:rPr lang="ja-JP" altLang="en-US" dirty="0"/>
              <a:t>を用いて空調システムモデルの 可視化とシステム解析 を実現します</a:t>
            </a:r>
          </a:p>
        </p:txBody>
      </p:sp>
      <p:sp>
        <p:nvSpPr>
          <p:cNvPr id="4" name="スライド番号プレースホルダー 3">
            <a:extLst>
              <a:ext uri="{FF2B5EF4-FFF2-40B4-BE49-F238E27FC236}">
                <a16:creationId xmlns:a16="http://schemas.microsoft.com/office/drawing/2014/main" id="{236C876E-A76E-F576-DB4C-951FD028C75D}"/>
              </a:ext>
            </a:extLst>
          </p:cNvPr>
          <p:cNvSpPr>
            <a:spLocks noGrp="1"/>
          </p:cNvSpPr>
          <p:nvPr>
            <p:ph type="sldNum" sz="quarter" idx="5"/>
          </p:nvPr>
        </p:nvSpPr>
        <p:spPr/>
        <p:txBody>
          <a:bodyPr/>
          <a:lstStyle/>
          <a:p>
            <a:fld id="{14A616D6-3492-46BF-AECC-75241CAAF4D0}" type="slidenum">
              <a:rPr kumimoji="1" lang="ja-JP" altLang="en-US" smtClean="0"/>
              <a:t>32</a:t>
            </a:fld>
            <a:endParaRPr kumimoji="1" lang="ja-JP" altLang="en-US"/>
          </a:p>
        </p:txBody>
      </p:sp>
    </p:spTree>
    <p:extLst>
      <p:ext uri="{BB962C8B-B14F-4D97-AF65-F5344CB8AC3E}">
        <p14:creationId xmlns:p14="http://schemas.microsoft.com/office/powerpoint/2010/main" val="25278010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2FA8F-95A4-2887-6F94-204C8F517C9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A0DC89C-E317-C87C-4338-022D2C5896D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0FF1FEE-CD31-244A-BFB5-63041EBFE5A0}"/>
              </a:ext>
            </a:extLst>
          </p:cNvPr>
          <p:cNvSpPr>
            <a:spLocks noGrp="1"/>
          </p:cNvSpPr>
          <p:nvPr>
            <p:ph type="body" idx="1"/>
          </p:nvPr>
        </p:nvSpPr>
        <p:spPr/>
        <p:txBody>
          <a:bodyPr/>
          <a:lstStyle/>
          <a:p>
            <a:pPr defTabSz="457200">
              <a:lnSpc>
                <a:spcPct val="200000"/>
              </a:lnSpc>
              <a:buNone/>
            </a:pPr>
            <a:r>
              <a:rPr lang="ja-JP" altLang="en-US" sz="1200" dirty="0"/>
              <a:t>次は文献調査</a:t>
            </a:r>
            <a:endParaRPr lang="en-US" altLang="ja-JP" sz="1200" dirty="0"/>
          </a:p>
          <a:p>
            <a:pPr defTabSz="457200">
              <a:lnSpc>
                <a:spcPct val="200000"/>
              </a:lnSpc>
              <a:buNone/>
            </a:pPr>
            <a:endParaRPr lang="en-US" altLang="ja-JP" sz="1200" dirty="0">
              <a:solidFill>
                <a:schemeClr val="bg1"/>
              </a:solidFill>
              <a:latin typeface="Arial Black" panose="020B0A04020102020204" pitchFamily="34" charset="0"/>
            </a:endParaRPr>
          </a:p>
          <a:p>
            <a:pPr defTabSz="457200">
              <a:lnSpc>
                <a:spcPct val="200000"/>
              </a:lnSpc>
              <a:buNone/>
            </a:pPr>
            <a:r>
              <a:rPr lang="en-US" altLang="ja-JP" sz="1200" dirty="0">
                <a:solidFill>
                  <a:schemeClr val="bg1"/>
                </a:solidFill>
                <a:latin typeface="Arial Black" panose="020B0A04020102020204" pitchFamily="34" charset="0"/>
              </a:rPr>
              <a:t>Literature review</a:t>
            </a:r>
            <a:endParaRPr lang="ja-JP" altLang="en-US" sz="1200" dirty="0"/>
          </a:p>
        </p:txBody>
      </p:sp>
      <p:sp>
        <p:nvSpPr>
          <p:cNvPr id="4" name="スライド番号プレースホルダー 3">
            <a:extLst>
              <a:ext uri="{FF2B5EF4-FFF2-40B4-BE49-F238E27FC236}">
                <a16:creationId xmlns:a16="http://schemas.microsoft.com/office/drawing/2014/main" id="{D01C6F22-00F4-E178-5D9C-78036F4F316A}"/>
              </a:ext>
            </a:extLst>
          </p:cNvPr>
          <p:cNvSpPr>
            <a:spLocks noGrp="1"/>
          </p:cNvSpPr>
          <p:nvPr>
            <p:ph type="sldNum" sz="quarter" idx="5"/>
          </p:nvPr>
        </p:nvSpPr>
        <p:spPr/>
        <p:txBody>
          <a:bodyPr/>
          <a:lstStyle/>
          <a:p>
            <a:fld id="{14A616D6-3492-46BF-AECC-75241CAAF4D0}" type="slidenum">
              <a:rPr kumimoji="1" lang="ja-JP" altLang="en-US" smtClean="0"/>
              <a:t>33</a:t>
            </a:fld>
            <a:endParaRPr kumimoji="1" lang="ja-JP" altLang="en-US"/>
          </a:p>
        </p:txBody>
      </p:sp>
    </p:spTree>
    <p:extLst>
      <p:ext uri="{BB962C8B-B14F-4D97-AF65-F5344CB8AC3E}">
        <p14:creationId xmlns:p14="http://schemas.microsoft.com/office/powerpoint/2010/main" val="1567148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D8CBA-EE2F-40C2-DC66-A8D6FB3F272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9C88311-D4FC-844A-9BAD-871D7552928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D4C46C7-F0EB-B82E-080D-A65AE0309F36}"/>
              </a:ext>
            </a:extLst>
          </p:cNvPr>
          <p:cNvSpPr>
            <a:spLocks noGrp="1"/>
          </p:cNvSpPr>
          <p:nvPr>
            <p:ph type="body" idx="1"/>
          </p:nvPr>
        </p:nvSpPr>
        <p:spPr/>
        <p:txBody>
          <a:bodyPr/>
          <a:lstStyle/>
          <a:p>
            <a:pPr marL="0" marR="0" lvl="0" indent="133350" algn="just" defTabSz="914400" rtl="0" eaLnBrk="1" fontAlgn="auto" latinLnBrk="0" hangingPunct="1">
              <a:lnSpc>
                <a:spcPct val="100000"/>
              </a:lnSpc>
              <a:spcBef>
                <a:spcPts val="0"/>
              </a:spcBef>
              <a:spcAft>
                <a:spcPts val="0"/>
              </a:spcAft>
              <a:buClrTx/>
              <a:buSzTx/>
              <a:buFontTx/>
              <a:buNone/>
              <a:tabLst/>
              <a:defRPr/>
            </a:pPr>
            <a:r>
              <a:rPr lang="zh-CN" altLang="en-US" dirty="0"/>
              <a:t>（鼠标指</a:t>
            </a:r>
            <a:r>
              <a:rPr lang="en-US" altLang="zh-CN" dirty="0"/>
              <a:t>HVAC IFC data</a:t>
            </a:r>
            <a:r>
              <a:rPr lang="zh-CN" altLang="en-US" dirty="0"/>
              <a:t>）</a:t>
            </a:r>
            <a:r>
              <a:rPr lang="ja-JP" altLang="en-US" dirty="0"/>
              <a:t>この方法によって空調システムの</a:t>
            </a:r>
            <a:r>
              <a:rPr lang="en-US" altLang="ja-JP" dirty="0"/>
              <a:t>IFC</a:t>
            </a:r>
            <a:r>
              <a:rPr lang="ja-JP" altLang="en-US" dirty="0"/>
              <a:t>データを出力することに成功しました。続いて第</a:t>
            </a:r>
            <a:r>
              <a:rPr lang="en-US" altLang="ja-JP" dirty="0"/>
              <a:t>2</a:t>
            </a:r>
            <a:r>
              <a:rPr lang="ja-JP" altLang="en-US" dirty="0"/>
              <a:t>のステップでは、</a:t>
            </a:r>
            <a:endParaRPr lang="en-US" altLang="ja-JP" dirty="0"/>
          </a:p>
          <a:p>
            <a:pPr marL="0" marR="0" lvl="0" indent="133350" algn="just" defTabSz="914400" rtl="0" eaLnBrk="1" fontAlgn="auto" latinLnBrk="0" hangingPunct="1">
              <a:lnSpc>
                <a:spcPct val="100000"/>
              </a:lnSpc>
              <a:spcBef>
                <a:spcPts val="0"/>
              </a:spcBef>
              <a:spcAft>
                <a:spcPts val="0"/>
              </a:spcAft>
              <a:buClrTx/>
              <a:buSzTx/>
              <a:buFontTx/>
              <a:buNone/>
              <a:tabLst/>
              <a:defRPr/>
            </a:pPr>
            <a:r>
              <a:rPr lang="ja-JP" altLang="en-US" sz="1000" dirty="0"/>
              <a:t>複雑な</a:t>
            </a:r>
            <a:r>
              <a:rPr lang="en-US" altLang="ja-JP" sz="1000" dirty="0"/>
              <a:t>IFC</a:t>
            </a:r>
            <a:r>
              <a:rPr lang="ja-JP" altLang="en-US" sz="1000" dirty="0"/>
              <a:t>空調システムに対して、幾何情報とセマンティック情報を分離することで、データ軽量化の目標を実現していきます</a:t>
            </a:r>
            <a:endParaRPr lang="en-US" altLang="ja-JP" sz="1000" kern="100" dirty="0">
              <a:effectLst/>
              <a:ea typeface="ＭＳ 明朝" panose="02020609040205080304" pitchFamily="49"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BEBCCEE4-D977-B3E0-CC8A-36AD2FD66AB0}"/>
              </a:ext>
            </a:extLst>
          </p:cNvPr>
          <p:cNvSpPr>
            <a:spLocks noGrp="1"/>
          </p:cNvSpPr>
          <p:nvPr>
            <p:ph type="sldNum" sz="quarter" idx="5"/>
          </p:nvPr>
        </p:nvSpPr>
        <p:spPr/>
        <p:txBody>
          <a:bodyPr/>
          <a:lstStyle/>
          <a:p>
            <a:fld id="{14A616D6-3492-46BF-AECC-75241CAAF4D0}" type="slidenum">
              <a:rPr kumimoji="1" lang="ja-JP" altLang="en-US" smtClean="0"/>
              <a:t>34</a:t>
            </a:fld>
            <a:endParaRPr kumimoji="1" lang="ja-JP" altLang="en-US"/>
          </a:p>
        </p:txBody>
      </p:sp>
    </p:spTree>
    <p:extLst>
      <p:ext uri="{BB962C8B-B14F-4D97-AF65-F5344CB8AC3E}">
        <p14:creationId xmlns:p14="http://schemas.microsoft.com/office/powerpoint/2010/main" val="6632641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74D83-0C76-B06B-3069-8E12F5AFE76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A2BBF6-F9DC-0296-7974-729DFF84CB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B5C541D-FE76-7F50-2111-BFED3AE55A04}"/>
              </a:ext>
            </a:extLst>
          </p:cNvPr>
          <p:cNvSpPr>
            <a:spLocks noGrp="1"/>
          </p:cNvSpPr>
          <p:nvPr>
            <p:ph type="body" idx="1"/>
          </p:nvPr>
        </p:nvSpPr>
        <p:spPr/>
        <p:txBody>
          <a:bodyPr/>
          <a:lstStyle/>
          <a:p>
            <a:r>
              <a:rPr lang="ja-JP" altLang="en-US" dirty="0"/>
              <a:t>複雑な空調システムは、複数のフロアやサブシステムを伴うことが多く、エンティティ数が膨大な</a:t>
            </a:r>
            <a:r>
              <a:rPr lang="en-US" altLang="ja-JP" dirty="0"/>
              <a:t>IFC</a:t>
            </a:r>
            <a:r>
              <a:rPr lang="ja-JP" altLang="en-US" dirty="0"/>
              <a:t>ファイルは、解析や読み込みの際に時間がかかります。そこで本研究では、</a:t>
            </a:r>
            <a:r>
              <a:rPr lang="en-US" altLang="ja-JP" dirty="0"/>
              <a:t>IFC</a:t>
            </a:r>
            <a:r>
              <a:rPr lang="ja-JP" altLang="en-US" dirty="0"/>
              <a:t>で定義されたシステムとフロアに基づいて幾何情報を分離し、最終的に各システム・各フロアごとに</a:t>
            </a:r>
            <a:r>
              <a:rPr lang="en-US" altLang="ja-JP" dirty="0"/>
              <a:t>GLB</a:t>
            </a:r>
            <a:r>
              <a:rPr lang="ja-JP" altLang="en-US" dirty="0"/>
              <a:t>ファイルとして出力する方法を提案します。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复杂的空调系统常常伴随着多个楼层和子系统，实体数量庞大的空调系统</a:t>
            </a:r>
            <a:r>
              <a:rPr lang="en-US" altLang="zh-CN" sz="1200" dirty="0"/>
              <a:t>IFC</a:t>
            </a:r>
            <a:r>
              <a:rPr lang="zh-CN" altLang="en-US" sz="1200" dirty="0"/>
              <a:t>文件在解析和加载时会增加对计算机硬件性能的消耗。本研究提出将复杂规模的空调系统几何信息按照</a:t>
            </a:r>
            <a:r>
              <a:rPr lang="en-US" altLang="zh-CN" sz="1200" dirty="0"/>
              <a:t>IFC</a:t>
            </a:r>
            <a:r>
              <a:rPr lang="zh-CN" altLang="en-US" sz="1200" dirty="0"/>
              <a:t>定义的系统和楼层进行拆分，最终输出每个系统和楼层的</a:t>
            </a:r>
            <a:r>
              <a:rPr lang="en-US" altLang="zh-CN" sz="1200" dirty="0"/>
              <a:t>GLB</a:t>
            </a:r>
            <a:r>
              <a:rPr lang="zh-CN" altLang="en-US" sz="1200" dirty="0"/>
              <a:t>文件。</a:t>
            </a:r>
            <a:endParaRPr lang="ja-JP" altLang="en-US" sz="1200" dirty="0"/>
          </a:p>
        </p:txBody>
      </p:sp>
      <p:sp>
        <p:nvSpPr>
          <p:cNvPr id="4" name="スライド番号プレースホルダー 3">
            <a:extLst>
              <a:ext uri="{FF2B5EF4-FFF2-40B4-BE49-F238E27FC236}">
                <a16:creationId xmlns:a16="http://schemas.microsoft.com/office/drawing/2014/main" id="{655EA3DF-DBDA-DFBF-49B6-996025ED5412}"/>
              </a:ext>
            </a:extLst>
          </p:cNvPr>
          <p:cNvSpPr>
            <a:spLocks noGrp="1"/>
          </p:cNvSpPr>
          <p:nvPr>
            <p:ph type="sldNum" sz="quarter" idx="5"/>
          </p:nvPr>
        </p:nvSpPr>
        <p:spPr/>
        <p:txBody>
          <a:bodyPr/>
          <a:lstStyle/>
          <a:p>
            <a:fld id="{14A616D6-3492-46BF-AECC-75241CAAF4D0}" type="slidenum">
              <a:rPr kumimoji="1" lang="ja-JP" altLang="en-US" smtClean="0"/>
              <a:t>35</a:t>
            </a:fld>
            <a:endParaRPr kumimoji="1" lang="ja-JP" altLang="en-US"/>
          </a:p>
        </p:txBody>
      </p:sp>
    </p:spTree>
    <p:extLst>
      <p:ext uri="{BB962C8B-B14F-4D97-AF65-F5344CB8AC3E}">
        <p14:creationId xmlns:p14="http://schemas.microsoft.com/office/powerpoint/2010/main" val="4000753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3CF80-3563-0646-DF49-775F97B9C8E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F2D3DB-282E-04A9-60C2-0F57A2F3D45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5F2477-AA99-188F-C337-7C9630AE5618}"/>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このあと、複雑な空調システムのセマンティック情報を分離します。幾何情報と同様にシステムとフロアに基づいて分割します。最終的に、分離したセマンティック情報はマルチモデルデータベース</a:t>
            </a:r>
            <a:r>
              <a:rPr lang="en-US" altLang="ja-JP" dirty="0" err="1"/>
              <a:t>ArangoDB</a:t>
            </a:r>
            <a:r>
              <a:rPr lang="ja-JP" altLang="en-US" dirty="0"/>
              <a:t>に格納します。</a:t>
            </a:r>
          </a:p>
          <a:p>
            <a:pPr defTabSz="457200">
              <a:lnSpc>
                <a:spcPct val="200000"/>
              </a:lnSpc>
              <a:buNone/>
            </a:pPr>
            <a:endParaRPr lang="ja-JP" altLang="en-US" sz="1200" dirty="0"/>
          </a:p>
        </p:txBody>
      </p:sp>
      <p:sp>
        <p:nvSpPr>
          <p:cNvPr id="4" name="スライド番号プレースホルダー 3">
            <a:extLst>
              <a:ext uri="{FF2B5EF4-FFF2-40B4-BE49-F238E27FC236}">
                <a16:creationId xmlns:a16="http://schemas.microsoft.com/office/drawing/2014/main" id="{18819AC4-4122-679E-1852-E597AF89C53F}"/>
              </a:ext>
            </a:extLst>
          </p:cNvPr>
          <p:cNvSpPr>
            <a:spLocks noGrp="1"/>
          </p:cNvSpPr>
          <p:nvPr>
            <p:ph type="sldNum" sz="quarter" idx="5"/>
          </p:nvPr>
        </p:nvSpPr>
        <p:spPr/>
        <p:txBody>
          <a:bodyPr/>
          <a:lstStyle/>
          <a:p>
            <a:fld id="{14A616D6-3492-46BF-AECC-75241CAAF4D0}" type="slidenum">
              <a:rPr kumimoji="1" lang="ja-JP" altLang="en-US" smtClean="0"/>
              <a:t>36</a:t>
            </a:fld>
            <a:endParaRPr kumimoji="1" lang="ja-JP" altLang="en-US"/>
          </a:p>
        </p:txBody>
      </p:sp>
    </p:spTree>
    <p:extLst>
      <p:ext uri="{BB962C8B-B14F-4D97-AF65-F5344CB8AC3E}">
        <p14:creationId xmlns:p14="http://schemas.microsoft.com/office/powerpoint/2010/main" val="12316808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4CCD59-B327-D040-589D-BB34B72E70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0931D06-9205-0C30-0007-FE03A57723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6396815-5E63-1B67-35F4-A09E60880EED}"/>
              </a:ext>
            </a:extLst>
          </p:cNvPr>
          <p:cNvSpPr>
            <a:spLocks noGrp="1"/>
          </p:cNvSpPr>
          <p:nvPr>
            <p:ph type="body" idx="1"/>
          </p:nvPr>
        </p:nvSpPr>
        <p:spPr/>
        <p:txBody>
          <a:bodyPr/>
          <a:lstStyle/>
          <a:p>
            <a:pPr defTabSz="457200">
              <a:lnSpc>
                <a:spcPct val="200000"/>
              </a:lnSpc>
              <a:buNone/>
            </a:pPr>
            <a:endParaRPr lang="en-US" altLang="zh-CN" sz="1200" dirty="0"/>
          </a:p>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図</a:t>
            </a:r>
            <a:r>
              <a:rPr lang="en-US" altLang="ja-JP" dirty="0"/>
              <a:t>4.5</a:t>
            </a:r>
            <a:r>
              <a:rPr lang="ja-JP" altLang="en-US" dirty="0"/>
              <a:t>では、セマンティック情報は</a:t>
            </a:r>
            <a:r>
              <a:rPr lang="en-US" altLang="ja-JP" dirty="0" err="1"/>
              <a:t>ArangoDB</a:t>
            </a:r>
            <a:r>
              <a:rPr lang="ja-JP" altLang="en-US" dirty="0"/>
              <a:t>に保存するケースを示しています。図</a:t>
            </a:r>
            <a:r>
              <a:rPr lang="en-US" altLang="ja-JP" dirty="0"/>
              <a:t>4.5(a)</a:t>
            </a:r>
            <a:r>
              <a:rPr lang="ja-JP" altLang="en-US" dirty="0"/>
              <a:t>は空調システムのある吹出口のセマンティック情報で、元の</a:t>
            </a:r>
            <a:r>
              <a:rPr lang="en-US" altLang="ja-JP" dirty="0"/>
              <a:t>IFC</a:t>
            </a:r>
            <a:r>
              <a:rPr lang="ja-JP" altLang="en-US" dirty="0"/>
              <a:t>のタイプや名称に加えて、</a:t>
            </a:r>
            <a:r>
              <a:rPr lang="en-US" altLang="ja-JP" dirty="0" err="1"/>
              <a:t>Psets</a:t>
            </a:r>
            <a:r>
              <a:rPr lang="ja-JP" altLang="en-US" dirty="0"/>
              <a:t>属性も含まれています。同様に、図</a:t>
            </a:r>
            <a:r>
              <a:rPr lang="en-US" altLang="ja-JP" dirty="0"/>
              <a:t>4.5(b)</a:t>
            </a:r>
            <a:r>
              <a:rPr lang="ja-JP" altLang="en-US" dirty="0"/>
              <a:t>と</a:t>
            </a:r>
            <a:r>
              <a:rPr lang="en-US" altLang="ja-JP" dirty="0"/>
              <a:t>(c)</a:t>
            </a:r>
            <a:r>
              <a:rPr lang="ja-JP" altLang="en-US" dirty="0"/>
              <a:t>は、それぞれ空調システムの一つの送風システムと、</a:t>
            </a:r>
            <a:r>
              <a:rPr lang="en-US" altLang="ja-JP" dirty="0"/>
              <a:t>1</a:t>
            </a:r>
            <a:r>
              <a:rPr lang="ja-JP" altLang="en-US" dirty="0"/>
              <a:t>階のセマンティック情報を示しています。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图</a:t>
            </a:r>
            <a:r>
              <a:rPr lang="en-US" altLang="zh-CN" sz="1200" dirty="0"/>
              <a:t>4.5</a:t>
            </a:r>
            <a:r>
              <a:rPr lang="zh-CN" altLang="en-US" sz="1200" dirty="0"/>
              <a:t>演示了语义信息在</a:t>
            </a:r>
            <a:r>
              <a:rPr lang="en-US" altLang="zh-CN" sz="1200" dirty="0" err="1"/>
              <a:t>ArangoDB</a:t>
            </a:r>
            <a:r>
              <a:rPr lang="zh-CN" altLang="en-US" sz="1200" dirty="0"/>
              <a:t>中的存储案例。图</a:t>
            </a:r>
            <a:r>
              <a:rPr lang="en-US" altLang="zh-CN" sz="1200" dirty="0"/>
              <a:t>4.5(a)</a:t>
            </a:r>
            <a:r>
              <a:rPr lang="zh-CN" altLang="en-US" sz="1200" dirty="0"/>
              <a:t>是空调系统中某个送风口的语义信息，它包括原始</a:t>
            </a:r>
            <a:r>
              <a:rPr lang="en-US" altLang="zh-CN" sz="1200" dirty="0"/>
              <a:t>IFC</a:t>
            </a:r>
            <a:r>
              <a:rPr lang="zh-CN" altLang="en-US" sz="1200" dirty="0"/>
              <a:t>的类型，名称等，同时还包括附加的</a:t>
            </a:r>
            <a:r>
              <a:rPr lang="en-US" altLang="zh-CN" sz="1200" dirty="0" err="1"/>
              <a:t>Psets</a:t>
            </a:r>
            <a:r>
              <a:rPr lang="zh-CN" altLang="en-US" sz="1200" dirty="0"/>
              <a:t>属性。同理，图</a:t>
            </a:r>
            <a:r>
              <a:rPr lang="en-US" altLang="zh-CN" sz="1200" dirty="0"/>
              <a:t>4.5(b)</a:t>
            </a:r>
            <a:r>
              <a:rPr lang="zh-CN" altLang="en-US" sz="1200" dirty="0"/>
              <a:t>和</a:t>
            </a:r>
            <a:r>
              <a:rPr lang="en-US" altLang="zh-CN" sz="1200" dirty="0"/>
              <a:t>(c)</a:t>
            </a:r>
            <a:r>
              <a:rPr lang="zh-CN" altLang="en-US" sz="1200" dirty="0"/>
              <a:t>分别展示了空调系统中的一个送风系统和</a:t>
            </a:r>
            <a:r>
              <a:rPr lang="en-US" altLang="zh-CN" sz="1200" dirty="0"/>
              <a:t>1</a:t>
            </a:r>
            <a:r>
              <a:rPr lang="zh-CN" altLang="en-US" sz="1200" dirty="0"/>
              <a:t>楼的语义信息</a:t>
            </a:r>
            <a:endParaRPr lang="ja-JP" altLang="en-US" sz="1200" dirty="0"/>
          </a:p>
        </p:txBody>
      </p:sp>
      <p:sp>
        <p:nvSpPr>
          <p:cNvPr id="4" name="スライド番号プレースホルダー 3">
            <a:extLst>
              <a:ext uri="{FF2B5EF4-FFF2-40B4-BE49-F238E27FC236}">
                <a16:creationId xmlns:a16="http://schemas.microsoft.com/office/drawing/2014/main" id="{421CE6C5-DE6A-C509-9780-4DF2FE6D6B81}"/>
              </a:ext>
            </a:extLst>
          </p:cNvPr>
          <p:cNvSpPr>
            <a:spLocks noGrp="1"/>
          </p:cNvSpPr>
          <p:nvPr>
            <p:ph type="sldNum" sz="quarter" idx="5"/>
          </p:nvPr>
        </p:nvSpPr>
        <p:spPr/>
        <p:txBody>
          <a:bodyPr/>
          <a:lstStyle/>
          <a:p>
            <a:fld id="{14A616D6-3492-46BF-AECC-75241CAAF4D0}" type="slidenum">
              <a:rPr kumimoji="1" lang="ja-JP" altLang="en-US" smtClean="0"/>
              <a:t>37</a:t>
            </a:fld>
            <a:endParaRPr kumimoji="1" lang="ja-JP" altLang="en-US"/>
          </a:p>
        </p:txBody>
      </p:sp>
    </p:spTree>
    <p:extLst>
      <p:ext uri="{BB962C8B-B14F-4D97-AF65-F5344CB8AC3E}">
        <p14:creationId xmlns:p14="http://schemas.microsoft.com/office/powerpoint/2010/main" val="12100688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8D44D-0C47-E769-5037-661A3806A47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734B426-6405-3C96-7A18-3A71696EC9A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8D8A810-89BB-DD6B-BBD1-A1AF5F2B33B1}"/>
              </a:ext>
            </a:extLst>
          </p:cNvPr>
          <p:cNvSpPr>
            <a:spLocks noGrp="1"/>
          </p:cNvSpPr>
          <p:nvPr>
            <p:ph type="body" idx="1"/>
          </p:nvPr>
        </p:nvSpPr>
        <p:spPr/>
        <p:txBody>
          <a:bodyPr/>
          <a:lstStyle/>
          <a:p>
            <a:r>
              <a:rPr lang="ja-JP" altLang="en-US" dirty="0"/>
              <a:t>次に、本研究で提案する空調システムに向けた</a:t>
            </a:r>
            <a:r>
              <a:rPr lang="en-US" altLang="ja-JP" dirty="0"/>
              <a:t>IFC</a:t>
            </a:r>
            <a:r>
              <a:rPr lang="ja-JP" altLang="en-US" dirty="0"/>
              <a:t>データからグラフデータ構造への変換方法についてご説明いたします。図</a:t>
            </a:r>
            <a:r>
              <a:rPr lang="en-US" altLang="ja-JP" dirty="0"/>
              <a:t>4.10(a)</a:t>
            </a:r>
            <a:r>
              <a:rPr lang="ja-JP" altLang="en-US" dirty="0"/>
              <a:t>に示す設備関係接続図のように、空調システムには流れ方向の定義が存在するため、図</a:t>
            </a:r>
            <a:r>
              <a:rPr lang="en-US" altLang="ja-JP" dirty="0"/>
              <a:t>4.10(b)</a:t>
            </a:r>
            <a:r>
              <a:rPr lang="ja-JP" altLang="en-US" dirty="0"/>
              <a:t>の</a:t>
            </a:r>
            <a:r>
              <a:rPr lang="en-US" altLang="ja-JP" dirty="0"/>
              <a:t>IFC</a:t>
            </a:r>
            <a:r>
              <a:rPr lang="ja-JP" altLang="en-US" dirty="0"/>
              <a:t>で定義される接続関係の中では、</a:t>
            </a:r>
            <a:r>
              <a:rPr lang="en-US" altLang="ja-JP" dirty="0" err="1"/>
              <a:t>IfcDistributionPort</a:t>
            </a:r>
            <a:r>
              <a:rPr lang="ja-JP" altLang="en-US" dirty="0"/>
              <a:t>、</a:t>
            </a:r>
            <a:r>
              <a:rPr lang="en-US" altLang="ja-JP" dirty="0" err="1"/>
              <a:t>IfcRelNests</a:t>
            </a:r>
            <a:r>
              <a:rPr lang="ja-JP" altLang="en-US" dirty="0"/>
              <a:t>、</a:t>
            </a:r>
            <a:r>
              <a:rPr lang="en-US" altLang="ja-JP" dirty="0" err="1"/>
              <a:t>IfcRelConnectsPorts</a:t>
            </a:r>
            <a:r>
              <a:rPr lang="en-US" altLang="ja-JP" dirty="0"/>
              <a:t> </a:t>
            </a:r>
            <a:r>
              <a:rPr lang="ja-JP" altLang="en-US" dirty="0"/>
              <a:t>といったエンティティが、設備間の接続関係を定義するために特化しています。</a:t>
            </a:r>
          </a:p>
          <a:p>
            <a:r>
              <a:rPr lang="ja-JP" altLang="en-US" dirty="0"/>
              <a:t>また、図</a:t>
            </a:r>
            <a:r>
              <a:rPr lang="en-US" altLang="ja-JP" dirty="0"/>
              <a:t>4.11</a:t>
            </a:r>
            <a:r>
              <a:rPr lang="ja-JP" altLang="en-US" dirty="0"/>
              <a:t>と図</a:t>
            </a:r>
            <a:r>
              <a:rPr lang="en-US" altLang="ja-JP" dirty="0"/>
              <a:t>4.12</a:t>
            </a:r>
            <a:r>
              <a:rPr lang="ja-JP" altLang="en-US" dirty="0"/>
              <a:t>に示すように、グラフデータベースは </a:t>
            </a:r>
            <a:r>
              <a:rPr lang="en-US" altLang="ja-JP" dirty="0"/>
              <a:t>Node </a:t>
            </a:r>
            <a:r>
              <a:rPr lang="ja-JP" altLang="en-US" dirty="0"/>
              <a:t>と </a:t>
            </a:r>
            <a:r>
              <a:rPr lang="en-US" altLang="ja-JP" dirty="0"/>
              <a:t>Edge </a:t>
            </a:r>
            <a:r>
              <a:rPr lang="ja-JP" altLang="en-US" dirty="0"/>
              <a:t>の定義が提供しており、各</a:t>
            </a:r>
            <a:r>
              <a:rPr lang="en-US" altLang="ja-JP" dirty="0"/>
              <a:t>Node</a:t>
            </a:r>
            <a:r>
              <a:rPr lang="ja-JP" altLang="en-US" dirty="0"/>
              <a:t>は</a:t>
            </a:r>
            <a:r>
              <a:rPr lang="en-US" altLang="ja-JP" dirty="0"/>
              <a:t>Edge</a:t>
            </a:r>
            <a:r>
              <a:rPr lang="ja-JP" altLang="en-US" dirty="0"/>
              <a:t>を介して接続されることができ、さらに</a:t>
            </a:r>
            <a:r>
              <a:rPr lang="en-US" altLang="ja-JP" dirty="0"/>
              <a:t>Edge</a:t>
            </a:r>
            <a:r>
              <a:rPr lang="ja-JP" altLang="en-US" dirty="0"/>
              <a:t>には方向属性が存在します。したがって、このような保存方式は流れ方向を有する空調システムの構造化保存に非常に適しています。そこで本研究では、図</a:t>
            </a:r>
            <a:r>
              <a:rPr lang="en-US" altLang="ja-JP" dirty="0"/>
              <a:t>4.10(c)</a:t>
            </a:r>
            <a:r>
              <a:rPr lang="ja-JP" altLang="en-US" dirty="0"/>
              <a:t>に示すように、ダクト要素を</a:t>
            </a:r>
            <a:r>
              <a:rPr lang="en-US" altLang="ja-JP" dirty="0"/>
              <a:t>Edge</a:t>
            </a:r>
            <a:r>
              <a:rPr lang="ja-JP" altLang="en-US" dirty="0"/>
              <a:t>として定義し、ダクト要素以外をすべて</a:t>
            </a:r>
            <a:r>
              <a:rPr lang="en-US" altLang="ja-JP" dirty="0"/>
              <a:t>Node</a:t>
            </a:r>
            <a:r>
              <a:rPr lang="ja-JP" altLang="en-US" dirty="0"/>
              <a:t>として定義する構想を提案することになりました。この方法により、冗長（じょうちょう）データを大幅に削減（さくげん）し、保存とクエリの効率を向上させることができます。</a:t>
            </a:r>
            <a:r>
              <a:rPr lang="en-US" altLang="ja-JP" dirty="0"/>
              <a:t>IFC</a:t>
            </a:r>
            <a:r>
              <a:rPr lang="ja-JP" altLang="en-US" dirty="0"/>
              <a:t>で定義された</a:t>
            </a:r>
            <a:r>
              <a:rPr lang="en-US" altLang="ja-JP" dirty="0"/>
              <a:t>(b)</a:t>
            </a:r>
            <a:r>
              <a:rPr lang="ja-JP" altLang="en-US" dirty="0"/>
              <a:t>の</a:t>
            </a:r>
            <a:r>
              <a:rPr lang="en-US" altLang="ja-JP" dirty="0"/>
              <a:t>17</a:t>
            </a:r>
            <a:r>
              <a:rPr lang="ja-JP" altLang="en-US" dirty="0"/>
              <a:t>個のエンティティと比較して</a:t>
            </a:r>
            <a:r>
              <a:rPr lang="en-US" altLang="ja-JP" dirty="0"/>
              <a:t>(</a:t>
            </a:r>
            <a:r>
              <a:rPr lang="zh-CN" altLang="en-US" dirty="0"/>
              <a:t>切换</a:t>
            </a:r>
            <a:r>
              <a:rPr lang="en-US" altLang="zh-CN" dirty="0"/>
              <a:t>PPT</a:t>
            </a:r>
            <a:r>
              <a:rPr lang="en-US" altLang="ja-JP" dirty="0"/>
              <a:t>)</a:t>
            </a:r>
            <a:r>
              <a:rPr lang="ja-JP" altLang="en-US" dirty="0"/>
              <a:t>、</a:t>
            </a:r>
            <a:r>
              <a:rPr lang="en-US" altLang="ja-JP" dirty="0"/>
              <a:t>(c)</a:t>
            </a:r>
            <a:r>
              <a:rPr lang="ja-JP" altLang="en-US" dirty="0"/>
              <a:t>のグラフデータ構造ではわずか</a:t>
            </a:r>
            <a:r>
              <a:rPr lang="en-US" altLang="ja-JP" dirty="0"/>
              <a:t>5</a:t>
            </a:r>
            <a:r>
              <a:rPr lang="ja-JP" altLang="en-US" dirty="0"/>
              <a:t>個のエンティティに保存すればよい。</a:t>
            </a:r>
            <a:r>
              <a:rPr lang="en-US" altLang="ja-JP" dirty="0"/>
              <a:t>(</a:t>
            </a:r>
            <a:r>
              <a:rPr lang="zh-CN" altLang="en-US" dirty="0"/>
              <a:t>切换</a:t>
            </a:r>
            <a:r>
              <a:rPr lang="en-US" altLang="zh-CN" dirty="0"/>
              <a:t>PPT</a:t>
            </a:r>
            <a:r>
              <a:rPr lang="en-US" altLang="ja-JP" dirty="0"/>
              <a:t>)</a:t>
            </a:r>
            <a:endParaRPr lang="ja-JP" altLang="en-US" dirty="0"/>
          </a:p>
          <a:p>
            <a:endParaRPr lang="en-US" altLang="zh-CN" dirty="0"/>
          </a:p>
          <a:p>
            <a:endParaRPr lang="en-US" altLang="zh-CN" dirty="0"/>
          </a:p>
          <a:p>
            <a:endParaRPr lang="en-US" altLang="zh-CN" dirty="0"/>
          </a:p>
          <a:p>
            <a:r>
              <a:rPr lang="zh-CN" altLang="en-US" dirty="0"/>
              <a:t>接下来说明本研究提出的面向空调系统的</a:t>
            </a:r>
            <a:r>
              <a:rPr lang="en-US" altLang="zh-CN" dirty="0"/>
              <a:t>IFC</a:t>
            </a:r>
            <a:r>
              <a:rPr lang="zh-CN" altLang="en-US" dirty="0"/>
              <a:t>数据向图数据结构的转换方法， </a:t>
            </a:r>
          </a:p>
          <a:p>
            <a:r>
              <a:rPr lang="zh-CN" altLang="en-US" dirty="0"/>
              <a:t>如图</a:t>
            </a:r>
            <a:r>
              <a:rPr lang="en-US" altLang="zh-CN" dirty="0"/>
              <a:t>4.10(a)</a:t>
            </a:r>
            <a:r>
              <a:rPr lang="zh-CN" altLang="en-US" dirty="0"/>
              <a:t>所示的设备关系连接图，由于空调系统存在流向的定义，所以由图</a:t>
            </a:r>
            <a:r>
              <a:rPr lang="en-US" altLang="zh-CN" dirty="0"/>
              <a:t>4.10(b)IFC</a:t>
            </a:r>
            <a:r>
              <a:rPr lang="zh-CN" altLang="en-US" dirty="0"/>
              <a:t>定义的接续关系中，存在</a:t>
            </a:r>
            <a:r>
              <a:rPr lang="en-US" altLang="zh-CN" dirty="0" err="1"/>
              <a:t>IfcDistributionPort</a:t>
            </a:r>
            <a:r>
              <a:rPr lang="zh-CN" altLang="en-US" dirty="0"/>
              <a:t>，</a:t>
            </a:r>
            <a:r>
              <a:rPr lang="en-US" altLang="zh-CN" dirty="0" err="1"/>
              <a:t>IfcRelNests</a:t>
            </a:r>
            <a:r>
              <a:rPr lang="en-US" altLang="zh-CN" dirty="0"/>
              <a:t>, </a:t>
            </a:r>
            <a:r>
              <a:rPr lang="en-US" altLang="zh-CN" dirty="0" err="1"/>
              <a:t>IfcRelConnectsPorts</a:t>
            </a:r>
            <a:r>
              <a:rPr lang="zh-CN" altLang="en-US" dirty="0"/>
              <a:t>这样的实体专门对设备之间的接续关系进行定义。 </a:t>
            </a:r>
          </a:p>
          <a:p>
            <a:r>
              <a:rPr lang="zh-CN" altLang="en-US" dirty="0"/>
              <a:t>如图</a:t>
            </a:r>
            <a:r>
              <a:rPr lang="en-US" altLang="zh-CN" dirty="0"/>
              <a:t>4.11</a:t>
            </a:r>
            <a:r>
              <a:rPr lang="zh-CN" altLang="en-US" dirty="0"/>
              <a:t>和</a:t>
            </a:r>
            <a:r>
              <a:rPr lang="en-US" altLang="zh-CN" dirty="0"/>
              <a:t>4.12</a:t>
            </a:r>
            <a:r>
              <a:rPr lang="zh-CN" altLang="en-US" dirty="0"/>
              <a:t>所示，在图数据库中提供了</a:t>
            </a:r>
            <a:r>
              <a:rPr lang="en-US" altLang="zh-CN" dirty="0"/>
              <a:t>Node</a:t>
            </a:r>
            <a:r>
              <a:rPr lang="zh-CN" altLang="en-US" dirty="0"/>
              <a:t>和</a:t>
            </a:r>
            <a:r>
              <a:rPr lang="en-US" altLang="zh-CN" dirty="0"/>
              <a:t>Edge</a:t>
            </a:r>
            <a:r>
              <a:rPr lang="zh-CN" altLang="en-US" dirty="0"/>
              <a:t>的定义，其中每一个</a:t>
            </a:r>
            <a:r>
              <a:rPr lang="en-US" altLang="zh-CN" dirty="0"/>
              <a:t>node</a:t>
            </a:r>
            <a:r>
              <a:rPr lang="zh-CN" altLang="en-US" dirty="0"/>
              <a:t>之间可以通过</a:t>
            </a:r>
            <a:r>
              <a:rPr lang="en-US" altLang="zh-CN" dirty="0"/>
              <a:t>Edge</a:t>
            </a:r>
            <a:r>
              <a:rPr lang="zh-CN" altLang="en-US" dirty="0"/>
              <a:t>来进行连接，同时</a:t>
            </a:r>
            <a:r>
              <a:rPr lang="en-US" altLang="zh-CN" dirty="0"/>
              <a:t>Edge</a:t>
            </a:r>
            <a:r>
              <a:rPr lang="zh-CN" altLang="en-US" dirty="0"/>
              <a:t>存在方向属性。所以这种存储方式非常利于对具备流动方向的空调系统进行结构化存储，因此本研究提出了一种将风管要素作为</a:t>
            </a:r>
            <a:r>
              <a:rPr lang="en-US" altLang="zh-CN" dirty="0"/>
              <a:t>Edge</a:t>
            </a:r>
            <a:r>
              <a:rPr lang="zh-CN" altLang="en-US" dirty="0"/>
              <a:t>的构想，如图</a:t>
            </a:r>
            <a:r>
              <a:rPr lang="en-US" altLang="zh-CN" dirty="0"/>
              <a:t>4.10(c)</a:t>
            </a:r>
            <a:r>
              <a:rPr lang="zh-CN" altLang="en-US" dirty="0"/>
              <a:t>所示，风管要素以外的全部被定义为</a:t>
            </a:r>
            <a:r>
              <a:rPr lang="en-US" altLang="zh-CN" dirty="0"/>
              <a:t>Node</a:t>
            </a:r>
            <a:r>
              <a:rPr lang="zh-CN" altLang="en-US" dirty="0"/>
              <a:t>，这样可以大大减少冗余数据，提高存储与查询效率。相比于</a:t>
            </a:r>
            <a:r>
              <a:rPr lang="en-US" altLang="zh-CN" dirty="0"/>
              <a:t>b</a:t>
            </a:r>
            <a:r>
              <a:rPr lang="zh-CN" altLang="en-US" dirty="0"/>
              <a:t>中的由</a:t>
            </a:r>
            <a:r>
              <a:rPr lang="en-US" altLang="zh-CN" dirty="0"/>
              <a:t>IFC</a:t>
            </a:r>
            <a:r>
              <a:rPr lang="zh-CN" altLang="en-US" dirty="0"/>
              <a:t>定义的</a:t>
            </a:r>
            <a:r>
              <a:rPr lang="en-US" altLang="zh-CN" dirty="0"/>
              <a:t>17</a:t>
            </a:r>
            <a:r>
              <a:rPr lang="zh-CN" altLang="en-US" dirty="0"/>
              <a:t>个实体，在</a:t>
            </a:r>
            <a:r>
              <a:rPr lang="en-US" altLang="zh-CN" dirty="0"/>
              <a:t>c</a:t>
            </a:r>
            <a:r>
              <a:rPr lang="zh-CN" altLang="en-US" dirty="0"/>
              <a:t>中的图数据结构中只需要将其保存为</a:t>
            </a:r>
            <a:r>
              <a:rPr lang="en-US" altLang="zh-CN" dirty="0"/>
              <a:t>5</a:t>
            </a:r>
            <a:r>
              <a:rPr lang="zh-CN" altLang="en-US" dirty="0"/>
              <a:t>个实体。</a:t>
            </a:r>
          </a:p>
        </p:txBody>
      </p:sp>
      <p:sp>
        <p:nvSpPr>
          <p:cNvPr id="4" name="スライド番号プレースホルダー 3">
            <a:extLst>
              <a:ext uri="{FF2B5EF4-FFF2-40B4-BE49-F238E27FC236}">
                <a16:creationId xmlns:a16="http://schemas.microsoft.com/office/drawing/2014/main" id="{649E1F1E-7483-8E95-CD2B-B33E09FAD542}"/>
              </a:ext>
            </a:extLst>
          </p:cNvPr>
          <p:cNvSpPr>
            <a:spLocks noGrp="1"/>
          </p:cNvSpPr>
          <p:nvPr>
            <p:ph type="sldNum" sz="quarter" idx="5"/>
          </p:nvPr>
        </p:nvSpPr>
        <p:spPr/>
        <p:txBody>
          <a:bodyPr/>
          <a:lstStyle/>
          <a:p>
            <a:fld id="{14A616D6-3492-46BF-AECC-75241CAAF4D0}" type="slidenum">
              <a:rPr kumimoji="1" lang="ja-JP" altLang="en-US" smtClean="0"/>
              <a:t>38</a:t>
            </a:fld>
            <a:endParaRPr kumimoji="1" lang="ja-JP" altLang="en-US"/>
          </a:p>
        </p:txBody>
      </p:sp>
    </p:spTree>
    <p:extLst>
      <p:ext uri="{BB962C8B-B14F-4D97-AF65-F5344CB8AC3E}">
        <p14:creationId xmlns:p14="http://schemas.microsoft.com/office/powerpoint/2010/main" val="26204838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7A7D1-A302-F3F2-2652-2EA2D36269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378267C-EE5B-E85D-F7F8-78D625EC023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4DE5725-911B-806A-316D-3D4D46217AC3}"/>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そして，一つのダクトが複数の継手に接続するケースを示します。図</a:t>
            </a:r>
            <a:r>
              <a:rPr lang="en-US" altLang="ja-JP" dirty="0"/>
              <a:t>4.13(a)</a:t>
            </a:r>
            <a:r>
              <a:rPr lang="ja-JP" altLang="en-US" dirty="0"/>
              <a:t>に示すように，先程の提案では，ダクト</a:t>
            </a:r>
            <a:r>
              <a:rPr lang="en-US" altLang="ja-JP" dirty="0"/>
              <a:t>D1</a:t>
            </a:r>
            <a:r>
              <a:rPr lang="ja-JP" altLang="en-US" dirty="0"/>
              <a:t>はエッジとして機能し，</a:t>
            </a:r>
            <a:r>
              <a:rPr lang="en-US" altLang="ja-JP" dirty="0"/>
              <a:t>fitting F4</a:t>
            </a:r>
            <a:r>
              <a:rPr lang="ja-JP" altLang="en-US" dirty="0"/>
              <a:t>と</a:t>
            </a:r>
            <a:r>
              <a:rPr lang="en-US" altLang="ja-JP" dirty="0"/>
              <a:t>F1</a:t>
            </a:r>
            <a:r>
              <a:rPr lang="ja-JP" altLang="en-US" dirty="0"/>
              <a:t>・</a:t>
            </a:r>
            <a:r>
              <a:rPr lang="en-US" altLang="ja-JP" dirty="0"/>
              <a:t>F2</a:t>
            </a:r>
            <a:r>
              <a:rPr lang="ja-JP" altLang="en-US" dirty="0"/>
              <a:t>・</a:t>
            </a:r>
            <a:r>
              <a:rPr lang="en-US" altLang="ja-JP" dirty="0"/>
              <a:t>F3</a:t>
            </a:r>
            <a:r>
              <a:rPr lang="ja-JP" altLang="en-US" dirty="0"/>
              <a:t>を接続できます。しかしこの場合，図</a:t>
            </a:r>
            <a:r>
              <a:rPr lang="en-US" altLang="ja-JP" dirty="0"/>
              <a:t>4.13(b)</a:t>
            </a:r>
            <a:r>
              <a:rPr lang="ja-JP" altLang="en-US" dirty="0"/>
              <a:t>に示すように，グラフデータベースにおいてダクト</a:t>
            </a:r>
            <a:r>
              <a:rPr lang="en-US" altLang="ja-JP" dirty="0"/>
              <a:t>D1</a:t>
            </a:r>
            <a:r>
              <a:rPr lang="ja-JP" altLang="en-US" dirty="0"/>
              <a:t>によって定義されるエッジはひとつだけではなくなる。このとき，始点が同一（いずれも</a:t>
            </a:r>
            <a:r>
              <a:rPr lang="en-US" altLang="ja-JP" dirty="0"/>
              <a:t>F4</a:t>
            </a:r>
            <a:r>
              <a:rPr lang="ja-JP" altLang="en-US" dirty="0"/>
              <a:t>）で，終点が異なる三つのエッジが生じ，それぞれ</a:t>
            </a:r>
            <a:r>
              <a:rPr lang="en-US" altLang="ja-JP" dirty="0"/>
              <a:t>F1</a:t>
            </a:r>
            <a:r>
              <a:rPr lang="ja-JP" altLang="en-US" dirty="0"/>
              <a:t>，</a:t>
            </a:r>
            <a:r>
              <a:rPr lang="en-US" altLang="ja-JP" dirty="0"/>
              <a:t>F2</a:t>
            </a:r>
            <a:r>
              <a:rPr lang="ja-JP" altLang="en-US" dirty="0"/>
              <a:t>，</a:t>
            </a:r>
            <a:r>
              <a:rPr lang="en-US" altLang="ja-JP" dirty="0"/>
              <a:t>F3</a:t>
            </a:r>
            <a:r>
              <a:rPr lang="ja-JP" altLang="en-US" dirty="0"/>
              <a:t>へと接続されることになる。</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接下来一个案例展现了一个风管连接多个</a:t>
            </a:r>
            <a:r>
              <a:rPr lang="en-US" altLang="zh-CN" sz="1200" dirty="0"/>
              <a:t>fitting</a:t>
            </a:r>
            <a:r>
              <a:rPr lang="zh-CN" altLang="en-US" sz="1200" dirty="0"/>
              <a:t>的情况，如图</a:t>
            </a:r>
            <a:r>
              <a:rPr lang="en-US" altLang="zh-CN" sz="1200" dirty="0"/>
              <a:t>4.13(a)</a:t>
            </a:r>
            <a:r>
              <a:rPr lang="zh-CN" altLang="en-US" sz="1200" dirty="0"/>
              <a:t>所示，在之前提出的方案中，风管</a:t>
            </a:r>
            <a:r>
              <a:rPr lang="en-US" altLang="zh-CN" sz="1200" dirty="0"/>
              <a:t>D1</a:t>
            </a:r>
            <a:r>
              <a:rPr lang="zh-CN" altLang="en-US" sz="1200" dirty="0"/>
              <a:t>可以充当</a:t>
            </a:r>
            <a:r>
              <a:rPr lang="en-US" altLang="zh-CN" sz="1200" dirty="0"/>
              <a:t>Edge</a:t>
            </a:r>
            <a:r>
              <a:rPr lang="zh-CN" altLang="en-US" sz="1200" dirty="0"/>
              <a:t>，将</a:t>
            </a:r>
            <a:r>
              <a:rPr lang="en-US" altLang="zh-CN" sz="1200" dirty="0"/>
              <a:t>fitting F4</a:t>
            </a:r>
            <a:r>
              <a:rPr lang="zh-CN" altLang="en-US" sz="1200" dirty="0"/>
              <a:t>与</a:t>
            </a:r>
            <a:r>
              <a:rPr lang="en-US" altLang="zh-CN" sz="1200" dirty="0"/>
              <a:t>F1</a:t>
            </a:r>
            <a:r>
              <a:rPr lang="zh-CN" altLang="en-US" sz="1200" dirty="0"/>
              <a:t>，</a:t>
            </a:r>
            <a:r>
              <a:rPr lang="en-US" altLang="zh-CN" sz="1200" dirty="0"/>
              <a:t>F2,F3</a:t>
            </a:r>
            <a:r>
              <a:rPr lang="zh-CN" altLang="en-US" sz="1200" dirty="0"/>
              <a:t>相连。但是这种情况下图数据库中由风管</a:t>
            </a:r>
            <a:r>
              <a:rPr lang="en-US" altLang="zh-CN" sz="1200" dirty="0"/>
              <a:t>D1</a:t>
            </a:r>
            <a:r>
              <a:rPr lang="zh-CN" altLang="en-US" sz="1200" dirty="0"/>
              <a:t>定义的</a:t>
            </a:r>
            <a:r>
              <a:rPr lang="en-US" altLang="zh-CN" sz="1200" dirty="0"/>
              <a:t>Edge</a:t>
            </a:r>
            <a:r>
              <a:rPr lang="zh-CN" altLang="en-US" sz="1200" dirty="0"/>
              <a:t>将不再仅有一条，如图</a:t>
            </a:r>
            <a:r>
              <a:rPr lang="en-US" altLang="zh-CN" sz="1200" dirty="0"/>
              <a:t>4.13(b)</a:t>
            </a:r>
            <a:r>
              <a:rPr lang="zh-CN" altLang="en-US" sz="1200" dirty="0"/>
              <a:t>所示，</a:t>
            </a:r>
            <a:endParaRPr lang="en-US" altLang="zh-CN" sz="1200" dirty="0"/>
          </a:p>
          <a:p>
            <a:pPr defTabSz="457200">
              <a:lnSpc>
                <a:spcPct val="200000"/>
              </a:lnSpc>
              <a:buNone/>
            </a:pPr>
            <a:r>
              <a:rPr lang="zh-CN" altLang="en-US" sz="1200" dirty="0"/>
              <a:t>此时会产生起始点相同</a:t>
            </a:r>
            <a:r>
              <a:rPr lang="en-US" altLang="zh-CN" sz="1200" dirty="0"/>
              <a:t>(</a:t>
            </a:r>
            <a:r>
              <a:rPr lang="zh-CN" altLang="en-US" sz="1200" dirty="0"/>
              <a:t>均为</a:t>
            </a:r>
            <a:r>
              <a:rPr lang="en-US" altLang="zh-CN" sz="1200" dirty="0"/>
              <a:t>F4),</a:t>
            </a:r>
            <a:r>
              <a:rPr lang="zh-CN" altLang="en-US" sz="1200" dirty="0"/>
              <a:t>终点不同的三条</a:t>
            </a:r>
            <a:r>
              <a:rPr lang="en-US" altLang="zh-CN" sz="1200" dirty="0"/>
              <a:t>Edge</a:t>
            </a:r>
            <a:r>
              <a:rPr lang="zh-CN" altLang="en-US" sz="1200" dirty="0"/>
              <a:t>，分别到</a:t>
            </a:r>
            <a:r>
              <a:rPr lang="en-US" altLang="zh-CN" sz="1200" dirty="0"/>
              <a:t>F1,F2,F3</a:t>
            </a:r>
            <a:r>
              <a:rPr lang="zh-CN" altLang="en-US" sz="1200" dirty="0"/>
              <a:t>。</a:t>
            </a:r>
            <a:endParaRPr lang="en-US" altLang="zh-CN" sz="1200" dirty="0"/>
          </a:p>
        </p:txBody>
      </p:sp>
      <p:sp>
        <p:nvSpPr>
          <p:cNvPr id="4" name="スライド番号プレースホルダー 3">
            <a:extLst>
              <a:ext uri="{FF2B5EF4-FFF2-40B4-BE49-F238E27FC236}">
                <a16:creationId xmlns:a16="http://schemas.microsoft.com/office/drawing/2014/main" id="{7F0A5046-C7BE-5358-7839-0921B2381767}"/>
              </a:ext>
            </a:extLst>
          </p:cNvPr>
          <p:cNvSpPr>
            <a:spLocks noGrp="1"/>
          </p:cNvSpPr>
          <p:nvPr>
            <p:ph type="sldNum" sz="quarter" idx="5"/>
          </p:nvPr>
        </p:nvSpPr>
        <p:spPr/>
        <p:txBody>
          <a:bodyPr/>
          <a:lstStyle/>
          <a:p>
            <a:fld id="{14A616D6-3492-46BF-AECC-75241CAAF4D0}" type="slidenum">
              <a:rPr kumimoji="1" lang="ja-JP" altLang="en-US" smtClean="0"/>
              <a:t>39</a:t>
            </a:fld>
            <a:endParaRPr kumimoji="1" lang="ja-JP" altLang="en-US"/>
          </a:p>
        </p:txBody>
      </p:sp>
    </p:spTree>
    <p:extLst>
      <p:ext uri="{BB962C8B-B14F-4D97-AF65-F5344CB8AC3E}">
        <p14:creationId xmlns:p14="http://schemas.microsoft.com/office/powerpoint/2010/main" val="1088329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0309AD-179C-1B8E-13F3-795EFEF54FE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05BB694-CD60-234C-9F0B-A6F0BC0BEE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EF74F2C-7DF6-8BCC-13D6-28230E6932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lt"/>
                <a:ea typeface="+mn-ea"/>
                <a:cs typeface="+mn-cs"/>
              </a:rPr>
              <a:t>次に、報告は以下の４つの部分に分けて、ご説明いたします。</a:t>
            </a:r>
            <a:endParaRPr kumimoji="1" lang="ja-JP" altLang="en-US" dirty="0"/>
          </a:p>
        </p:txBody>
      </p:sp>
      <p:sp>
        <p:nvSpPr>
          <p:cNvPr id="4" name="スライド番号プレースホルダー 3">
            <a:extLst>
              <a:ext uri="{FF2B5EF4-FFF2-40B4-BE49-F238E27FC236}">
                <a16:creationId xmlns:a16="http://schemas.microsoft.com/office/drawing/2014/main" id="{FADAFD32-32EC-4BBE-2E15-2CEB4F78F24B}"/>
              </a:ext>
            </a:extLst>
          </p:cNvPr>
          <p:cNvSpPr>
            <a:spLocks noGrp="1"/>
          </p:cNvSpPr>
          <p:nvPr>
            <p:ph type="sldNum" sz="quarter" idx="5"/>
          </p:nvPr>
        </p:nvSpPr>
        <p:spPr/>
        <p:txBody>
          <a:bodyPr/>
          <a:lstStyle/>
          <a:p>
            <a:fld id="{907CA837-4E02-496E-9B2C-1691A27E57C6}" type="slidenum">
              <a:rPr kumimoji="1" lang="ja-JP" altLang="en-US" smtClean="0"/>
              <a:t>4</a:t>
            </a:fld>
            <a:endParaRPr kumimoji="1" lang="ja-JP" altLang="en-US"/>
          </a:p>
        </p:txBody>
      </p:sp>
    </p:spTree>
    <p:extLst>
      <p:ext uri="{BB962C8B-B14F-4D97-AF65-F5344CB8AC3E}">
        <p14:creationId xmlns:p14="http://schemas.microsoft.com/office/powerpoint/2010/main" val="1412812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43414-330A-7607-AD6B-8D6112B82A6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FC18095-B02C-4470-DB7B-04876A6594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F5028CE-30E2-2B73-37C2-927D5E0EA1DD}"/>
              </a:ext>
            </a:extLst>
          </p:cNvPr>
          <p:cNvSpPr>
            <a:spLocks noGrp="1"/>
          </p:cNvSpPr>
          <p:nvPr>
            <p:ph type="body" idx="1"/>
          </p:nvPr>
        </p:nvSpPr>
        <p:spPr/>
        <p:txBody>
          <a:bodyPr/>
          <a:lstStyle/>
          <a:p>
            <a:pPr defTabSz="457200">
              <a:lnSpc>
                <a:spcPct val="200000"/>
              </a:lnSpc>
              <a:buNone/>
            </a:pPr>
            <a:endParaRPr lang="en-US" altLang="zh-CN" sz="1200" dirty="0"/>
          </a:p>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提案した空調システム</a:t>
            </a:r>
            <a:r>
              <a:rPr lang="en-US" altLang="ja-JP" dirty="0"/>
              <a:t>IFC</a:t>
            </a:r>
            <a:r>
              <a:rPr lang="ja-JP" altLang="en-US" dirty="0"/>
              <a:t>データからグラフデータモデルへの変換構想によって、本研究では図</a:t>
            </a:r>
            <a:r>
              <a:rPr lang="en-US" altLang="ja-JP" dirty="0"/>
              <a:t>4.14</a:t>
            </a:r>
            <a:r>
              <a:rPr lang="ja-JP" altLang="en-US" dirty="0"/>
              <a:t>のフローチャートに従って変換処理のプログラムコードを実装しました</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通过提出的空调系统</a:t>
            </a:r>
            <a:r>
              <a:rPr lang="en-US" altLang="zh-CN" sz="1200" dirty="0"/>
              <a:t>IFC</a:t>
            </a:r>
            <a:r>
              <a:rPr lang="zh-CN" altLang="en-US" sz="1200" dirty="0"/>
              <a:t>数据向图数据模型的转换构想，本研究通过图</a:t>
            </a:r>
            <a:r>
              <a:rPr lang="en-US" altLang="zh-CN" sz="1200" dirty="0"/>
              <a:t>4.14</a:t>
            </a:r>
            <a:r>
              <a:rPr lang="zh-CN" altLang="en-US" sz="1200" dirty="0"/>
              <a:t>的流程图完成了转换过程的程序代码。</a:t>
            </a:r>
            <a:endParaRPr lang="en-US" altLang="ja-JP" sz="1200" dirty="0"/>
          </a:p>
        </p:txBody>
      </p:sp>
      <p:sp>
        <p:nvSpPr>
          <p:cNvPr id="4" name="スライド番号プレースホルダー 3">
            <a:extLst>
              <a:ext uri="{FF2B5EF4-FFF2-40B4-BE49-F238E27FC236}">
                <a16:creationId xmlns:a16="http://schemas.microsoft.com/office/drawing/2014/main" id="{4F8DE70D-8F69-FBF6-1F36-40CD77924AF4}"/>
              </a:ext>
            </a:extLst>
          </p:cNvPr>
          <p:cNvSpPr>
            <a:spLocks noGrp="1"/>
          </p:cNvSpPr>
          <p:nvPr>
            <p:ph type="sldNum" sz="quarter" idx="5"/>
          </p:nvPr>
        </p:nvSpPr>
        <p:spPr/>
        <p:txBody>
          <a:bodyPr/>
          <a:lstStyle/>
          <a:p>
            <a:fld id="{14A616D6-3492-46BF-AECC-75241CAAF4D0}" type="slidenum">
              <a:rPr kumimoji="1" lang="ja-JP" altLang="en-US" smtClean="0"/>
              <a:t>40</a:t>
            </a:fld>
            <a:endParaRPr kumimoji="1" lang="ja-JP" altLang="en-US"/>
          </a:p>
        </p:txBody>
      </p:sp>
    </p:spTree>
    <p:extLst>
      <p:ext uri="{BB962C8B-B14F-4D97-AF65-F5344CB8AC3E}">
        <p14:creationId xmlns:p14="http://schemas.microsoft.com/office/powerpoint/2010/main" val="6327250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86D17-A111-C7EF-3694-F33B5704B5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7A9B41C-C485-1C7F-EC0E-2980383C55B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6A4DD22-EE16-9068-87A6-70EBC127B6AF}"/>
              </a:ext>
            </a:extLst>
          </p:cNvPr>
          <p:cNvSpPr>
            <a:spLocks noGrp="1"/>
          </p:cNvSpPr>
          <p:nvPr>
            <p:ph type="body" idx="1"/>
          </p:nvPr>
        </p:nvSpPr>
        <p:spPr/>
        <p:txBody>
          <a:bodyPr/>
          <a:lstStyle/>
          <a:p>
            <a:r>
              <a:rPr lang="ja-JP" altLang="en-US" dirty="0"/>
              <a:t>ここまでで，</a:t>
            </a:r>
            <a:r>
              <a:rPr lang="en-US" altLang="ja-JP" dirty="0"/>
              <a:t>IFC</a:t>
            </a:r>
            <a:r>
              <a:rPr lang="ja-JP" altLang="en-US" dirty="0"/>
              <a:t>に基づいた空調システムの幾何情報とセマンティック情報の分離を成功裏（せいこうり）に完了し，データのさらなる軽量化を</a:t>
            </a:r>
            <a:r>
              <a:rPr lang="ja-JP" altLang="en-US"/>
              <a:t>実現しました</a:t>
            </a:r>
            <a:r>
              <a:rPr lang="ja-JP" altLang="en-US" dirty="0"/>
              <a:t>。次に，</a:t>
            </a:r>
            <a:r>
              <a:rPr lang="en-US" altLang="ja-JP" dirty="0"/>
              <a:t>Step </a:t>
            </a:r>
            <a:r>
              <a:rPr lang="ja-JP" altLang="en-US" dirty="0"/>
              <a:t>３に入って，</a:t>
            </a:r>
            <a:r>
              <a:rPr lang="en-US" altLang="ja-JP" dirty="0" err="1"/>
              <a:t>ArangoDB</a:t>
            </a:r>
            <a:r>
              <a:rPr lang="ja-JP" altLang="en-US" dirty="0"/>
              <a:t>に保存された空調システムのセマンティック情報を通じて，空調システムのクリティカルパスや圧力損失などの性能分析を行います。</a:t>
            </a:r>
            <a:endParaRPr lang="en-US" altLang="zh-CN" dirty="0"/>
          </a:p>
          <a:p>
            <a:endParaRPr lang="en-US" altLang="zh-CN" dirty="0"/>
          </a:p>
          <a:p>
            <a:endParaRPr lang="en-US" altLang="zh-CN" dirty="0"/>
          </a:p>
          <a:p>
            <a:endParaRPr lang="en-US" altLang="zh-CN" dirty="0"/>
          </a:p>
          <a:p>
            <a:r>
              <a:rPr lang="zh-CN" altLang="en-US" dirty="0"/>
              <a:t>到此，成功完成了基于</a:t>
            </a:r>
            <a:r>
              <a:rPr lang="en-US" altLang="zh-CN" dirty="0"/>
              <a:t>IFC</a:t>
            </a:r>
            <a:r>
              <a:rPr lang="zh-CN" altLang="en-US" dirty="0"/>
              <a:t>的空调系统的几何信息和语义信息的分离，实现了数据的进一步轻量化，接下来，将进入第三步，通过</a:t>
            </a:r>
            <a:r>
              <a:rPr lang="en-US" altLang="zh-CN" dirty="0" err="1"/>
              <a:t>ArangoDB</a:t>
            </a:r>
            <a:r>
              <a:rPr lang="zh-CN" altLang="en-US" dirty="0"/>
              <a:t>中保存的空调系统语义信息，实现对空调系统的关键路径、压力损失等性能分析。 </a:t>
            </a:r>
          </a:p>
        </p:txBody>
      </p:sp>
      <p:sp>
        <p:nvSpPr>
          <p:cNvPr id="4" name="スライド番号プレースホルダー 3">
            <a:extLst>
              <a:ext uri="{FF2B5EF4-FFF2-40B4-BE49-F238E27FC236}">
                <a16:creationId xmlns:a16="http://schemas.microsoft.com/office/drawing/2014/main" id="{B9103BCD-A10B-926B-79BB-B5FF5CBDD4FA}"/>
              </a:ext>
            </a:extLst>
          </p:cNvPr>
          <p:cNvSpPr>
            <a:spLocks noGrp="1"/>
          </p:cNvSpPr>
          <p:nvPr>
            <p:ph type="sldNum" sz="quarter" idx="5"/>
          </p:nvPr>
        </p:nvSpPr>
        <p:spPr/>
        <p:txBody>
          <a:bodyPr/>
          <a:lstStyle/>
          <a:p>
            <a:fld id="{14A616D6-3492-46BF-AECC-75241CAAF4D0}" type="slidenum">
              <a:rPr kumimoji="1" lang="ja-JP" altLang="en-US" smtClean="0"/>
              <a:t>41</a:t>
            </a:fld>
            <a:endParaRPr kumimoji="1" lang="ja-JP" altLang="en-US"/>
          </a:p>
        </p:txBody>
      </p:sp>
    </p:spTree>
    <p:extLst>
      <p:ext uri="{BB962C8B-B14F-4D97-AF65-F5344CB8AC3E}">
        <p14:creationId xmlns:p14="http://schemas.microsoft.com/office/powerpoint/2010/main" val="6349944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4A221-A948-917E-38C8-7AB30A0131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8BB9F76-EE06-3933-6536-B7CC0C671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C50E54-D66E-5B89-196E-031514052B7B}"/>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空調システムにシステム分析を行う前に、空調システムにおける異なるレベルクリティカルパスの区分方法を把握しておく必要があります。図</a:t>
            </a:r>
            <a:r>
              <a:rPr lang="en-US" altLang="ja-JP" dirty="0"/>
              <a:t>5.1</a:t>
            </a:r>
            <a:r>
              <a:rPr lang="ja-JP" altLang="en-US" dirty="0"/>
              <a:t>に示すように、吹出口から</a:t>
            </a:r>
            <a:r>
              <a:rPr lang="en-US" altLang="ja-JP" dirty="0"/>
              <a:t>AHU</a:t>
            </a:r>
            <a:r>
              <a:rPr lang="ja-JP" altLang="en-US" dirty="0"/>
              <a:t>までの距離、ならびに吹出口から最も近いティー継手またはクロス継手までの距離を計算することで、図</a:t>
            </a:r>
            <a:r>
              <a:rPr lang="en-US" altLang="ja-JP" dirty="0"/>
              <a:t>5.2</a:t>
            </a:r>
            <a:r>
              <a:rPr lang="ja-JP" altLang="en-US" dirty="0"/>
              <a:t>に示すような異なるレベルのクリティカルパスを定義しました。</a:t>
            </a: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在对空调系统进行系统分析之前，需要了解空调系统不同级别关键路径的划分方法。如图</a:t>
            </a:r>
            <a:r>
              <a:rPr lang="en-US" altLang="zh-CN" sz="1200" dirty="0"/>
              <a:t>5.1</a:t>
            </a:r>
            <a:r>
              <a:rPr lang="zh-CN" altLang="en-US" sz="1200" dirty="0"/>
              <a:t>所示，通过计算风口到</a:t>
            </a:r>
            <a:r>
              <a:rPr lang="en-US" altLang="zh-CN" sz="1200" dirty="0"/>
              <a:t>AHU</a:t>
            </a:r>
            <a:r>
              <a:rPr lang="zh-CN" altLang="en-US" sz="1200" dirty="0"/>
              <a:t>的距离，风口到最近的三通或四通的距离，可以获得如图</a:t>
            </a:r>
            <a:r>
              <a:rPr lang="en-US" altLang="zh-CN" sz="1200" dirty="0"/>
              <a:t>5.2</a:t>
            </a:r>
            <a:r>
              <a:rPr lang="zh-CN" altLang="en-US" sz="1200" dirty="0"/>
              <a:t>所示的不同级别的关键路径。</a:t>
            </a:r>
            <a:endParaRPr lang="ja-JP" altLang="en-US" sz="1200" dirty="0"/>
          </a:p>
        </p:txBody>
      </p:sp>
      <p:sp>
        <p:nvSpPr>
          <p:cNvPr id="4" name="スライド番号プレースホルダー 3">
            <a:extLst>
              <a:ext uri="{FF2B5EF4-FFF2-40B4-BE49-F238E27FC236}">
                <a16:creationId xmlns:a16="http://schemas.microsoft.com/office/drawing/2014/main" id="{0AF0D7DE-97C4-4AD8-03DC-AEFEEFC5E634}"/>
              </a:ext>
            </a:extLst>
          </p:cNvPr>
          <p:cNvSpPr>
            <a:spLocks noGrp="1"/>
          </p:cNvSpPr>
          <p:nvPr>
            <p:ph type="sldNum" sz="quarter" idx="5"/>
          </p:nvPr>
        </p:nvSpPr>
        <p:spPr/>
        <p:txBody>
          <a:bodyPr/>
          <a:lstStyle/>
          <a:p>
            <a:fld id="{14A616D6-3492-46BF-AECC-75241CAAF4D0}" type="slidenum">
              <a:rPr kumimoji="1" lang="ja-JP" altLang="en-US" smtClean="0"/>
              <a:t>42</a:t>
            </a:fld>
            <a:endParaRPr kumimoji="1" lang="ja-JP" altLang="en-US"/>
          </a:p>
        </p:txBody>
      </p:sp>
    </p:spTree>
    <p:extLst>
      <p:ext uri="{BB962C8B-B14F-4D97-AF65-F5344CB8AC3E}">
        <p14:creationId xmlns:p14="http://schemas.microsoft.com/office/powerpoint/2010/main" val="18083210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39711-C28D-39FD-D94B-6E1287AD538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B620CE-F5B8-92F6-00FD-2BBAD7FE627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4C82340-406E-6618-64B7-21BD6345EB9D}"/>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en-US" altLang="ja-JP" dirty="0" err="1"/>
              <a:t>ArangoDB</a:t>
            </a:r>
            <a:r>
              <a:rPr lang="ja-JP" altLang="en-US" dirty="0"/>
              <a:t>に事前に保存してある空調システムのセマンティック情報と、</a:t>
            </a:r>
            <a:r>
              <a:rPr lang="en-US" altLang="ja-JP" dirty="0" err="1"/>
              <a:t>ArangoDB</a:t>
            </a:r>
            <a:r>
              <a:rPr lang="ja-JP" altLang="en-US" dirty="0"/>
              <a:t>が提供する組込み（くみこみ）クエリ言語</a:t>
            </a:r>
            <a:r>
              <a:rPr lang="en-US" altLang="ja-JP" dirty="0"/>
              <a:t>AQL</a:t>
            </a:r>
            <a:r>
              <a:rPr lang="ja-JP" altLang="en-US" dirty="0"/>
              <a:t>を組み合わせることで、異なるレベルのクリティカルパスを取得する方法をプログラムとして実装できます。最終的なシステム分析結果は</a:t>
            </a:r>
            <a:r>
              <a:rPr lang="en-US" altLang="ja-JP" dirty="0" err="1"/>
              <a:t>ArangoDB</a:t>
            </a:r>
            <a:r>
              <a:rPr lang="ja-JP" altLang="en-US" dirty="0"/>
              <a:t>自身で可視化できます。さらにその結果を</a:t>
            </a:r>
            <a:r>
              <a:rPr lang="en-US" altLang="ja-JP" dirty="0"/>
              <a:t>WebGL</a:t>
            </a:r>
            <a:r>
              <a:rPr lang="ja-JP" altLang="en-US" dirty="0"/>
              <a:t>ベースの三次元インタフェースに渡すことで、ハイライト表示することができます。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通过</a:t>
            </a:r>
            <a:r>
              <a:rPr lang="en-US" altLang="zh-CN" sz="1200" dirty="0" err="1"/>
              <a:t>ArangoDB</a:t>
            </a:r>
            <a:r>
              <a:rPr lang="zh-CN" altLang="en-US" sz="1200" dirty="0"/>
              <a:t>事先已经保存好的空调系统的语义信息，结合</a:t>
            </a:r>
            <a:r>
              <a:rPr lang="en-US" altLang="zh-CN" sz="1200" dirty="0" err="1"/>
              <a:t>ArangoDB</a:t>
            </a:r>
            <a:r>
              <a:rPr lang="zh-CN" altLang="en-US" sz="1200" dirty="0"/>
              <a:t>提供的内置查询语言</a:t>
            </a:r>
            <a:r>
              <a:rPr lang="en-US" altLang="zh-CN" sz="1200" dirty="0"/>
              <a:t>AQL</a:t>
            </a:r>
            <a:r>
              <a:rPr lang="zh-CN" altLang="en-US" sz="1200" dirty="0"/>
              <a:t>，可以实现对不同级别关键路径的获取方法的编程实现。最终的系统分析结果可以通过</a:t>
            </a:r>
            <a:r>
              <a:rPr lang="en-US" altLang="zh-CN" sz="1200" dirty="0" err="1"/>
              <a:t>ArangoDB</a:t>
            </a:r>
            <a:r>
              <a:rPr lang="zh-CN" altLang="en-US" sz="1200" dirty="0"/>
              <a:t>自身进行可视化，并且可以将分析结果传递到基于</a:t>
            </a:r>
            <a:r>
              <a:rPr lang="en-US" altLang="zh-CN" sz="1200" dirty="0"/>
              <a:t>WebGL</a:t>
            </a:r>
            <a:r>
              <a:rPr lang="zh-CN" altLang="en-US" sz="1200" dirty="0"/>
              <a:t>的三维界面进行高亮显示。</a:t>
            </a:r>
            <a:endParaRPr lang="ja-JP" altLang="en-US" sz="1200" dirty="0"/>
          </a:p>
        </p:txBody>
      </p:sp>
      <p:sp>
        <p:nvSpPr>
          <p:cNvPr id="4" name="スライド番号プレースホルダー 3">
            <a:extLst>
              <a:ext uri="{FF2B5EF4-FFF2-40B4-BE49-F238E27FC236}">
                <a16:creationId xmlns:a16="http://schemas.microsoft.com/office/drawing/2014/main" id="{D8FF1675-F7FD-7CC4-7E3D-8047993F02FF}"/>
              </a:ext>
            </a:extLst>
          </p:cNvPr>
          <p:cNvSpPr>
            <a:spLocks noGrp="1"/>
          </p:cNvSpPr>
          <p:nvPr>
            <p:ph type="sldNum" sz="quarter" idx="5"/>
          </p:nvPr>
        </p:nvSpPr>
        <p:spPr/>
        <p:txBody>
          <a:bodyPr/>
          <a:lstStyle/>
          <a:p>
            <a:fld id="{14A616D6-3492-46BF-AECC-75241CAAF4D0}" type="slidenum">
              <a:rPr kumimoji="1" lang="ja-JP" altLang="en-US" smtClean="0"/>
              <a:t>43</a:t>
            </a:fld>
            <a:endParaRPr kumimoji="1" lang="ja-JP" altLang="en-US"/>
          </a:p>
        </p:txBody>
      </p:sp>
    </p:spTree>
    <p:extLst>
      <p:ext uri="{BB962C8B-B14F-4D97-AF65-F5344CB8AC3E}">
        <p14:creationId xmlns:p14="http://schemas.microsoft.com/office/powerpoint/2010/main" val="3737073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25F23-AA10-955E-527A-5F972F20BE3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98E6A19-7FF5-5E6D-36CD-BEE39CCE6DA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D18E147-748A-590D-9C22-6273D9F3BB14}"/>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そして、具体的な事例を通じて先程の提案を検証します。本研究では、新菱冷熱工業株式会社が提供した実際の現場の大規模な空調システムの</a:t>
            </a:r>
            <a:r>
              <a:rPr lang="en-US" altLang="ja-JP" dirty="0"/>
              <a:t>IFC</a:t>
            </a:r>
            <a:r>
              <a:rPr lang="ja-JP" altLang="en-US" dirty="0"/>
              <a:t>データ（総容量</a:t>
            </a:r>
            <a:r>
              <a:rPr lang="en-US" altLang="ja-JP" dirty="0"/>
              <a:t>744MB</a:t>
            </a:r>
            <a:r>
              <a:rPr lang="ja-JP" altLang="en-US" dirty="0"/>
              <a:t>メガバイト）を使用しました。提案する空調システム</a:t>
            </a:r>
            <a:r>
              <a:rPr lang="en-US" altLang="ja-JP" dirty="0"/>
              <a:t>IFC</a:t>
            </a:r>
            <a:r>
              <a:rPr lang="ja-JP" altLang="en-US" dirty="0"/>
              <a:t>データ幾何情報とセマンティック情報を分離する方法によって、このシステムを複数のフロアやサブシステムに分割することができます。表</a:t>
            </a:r>
            <a:r>
              <a:rPr lang="en-US" altLang="ja-JP" dirty="0"/>
              <a:t>6.2</a:t>
            </a:r>
            <a:r>
              <a:rPr lang="ja-JP" altLang="en-US" dirty="0"/>
              <a:t>に示すように、そのうち</a:t>
            </a:r>
            <a:r>
              <a:rPr lang="en-US" altLang="ja-JP" dirty="0"/>
              <a:t>4</a:t>
            </a:r>
            <a:r>
              <a:rPr lang="ja-JP" altLang="en-US" dirty="0"/>
              <a:t>つのフロアと</a:t>
            </a:r>
            <a:r>
              <a:rPr lang="en-US" altLang="ja-JP" dirty="0"/>
              <a:t>2</a:t>
            </a:r>
            <a:r>
              <a:rPr lang="ja-JP" altLang="en-US" dirty="0"/>
              <a:t>つのサブシステムを例として示しました。結果として、元の</a:t>
            </a:r>
            <a:r>
              <a:rPr lang="en-US" altLang="ja-JP" dirty="0"/>
              <a:t>744MB</a:t>
            </a:r>
            <a:r>
              <a:rPr lang="ja-JP" altLang="en-US" dirty="0"/>
              <a:t>の</a:t>
            </a:r>
            <a:r>
              <a:rPr lang="en-US" altLang="ja-JP" dirty="0"/>
              <a:t>IFC</a:t>
            </a:r>
            <a:r>
              <a:rPr lang="ja-JP" altLang="en-US" dirty="0"/>
              <a:t>空調システムは、幾何情報を</a:t>
            </a:r>
            <a:r>
              <a:rPr lang="en-US" altLang="ja-JP" dirty="0"/>
              <a:t>GLB</a:t>
            </a:r>
            <a:r>
              <a:rPr lang="ja-JP" altLang="en-US" dirty="0"/>
              <a:t>へ、セマンティック情報を</a:t>
            </a:r>
            <a:r>
              <a:rPr lang="en-US" altLang="ja-JP" dirty="0" err="1"/>
              <a:t>ArangoDB</a:t>
            </a:r>
            <a:r>
              <a:rPr lang="ja-JP" altLang="en-US" dirty="0"/>
              <a:t>のドキュメント構造へ変換することで、</a:t>
            </a:r>
            <a:r>
              <a:rPr lang="en-US" altLang="ja-JP" dirty="0"/>
              <a:t>575.14MB</a:t>
            </a:r>
            <a:r>
              <a:rPr lang="ja-JP" altLang="en-US" dirty="0"/>
              <a:t>のデータ削減（さくげん）を実現し、削減率は</a:t>
            </a:r>
            <a:r>
              <a:rPr lang="en-US" altLang="ja-JP" dirty="0"/>
              <a:t>77.3%</a:t>
            </a:r>
            <a:r>
              <a:rPr lang="ja-JP" altLang="en-US" dirty="0"/>
              <a:t>に達しました。</a:t>
            </a: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zh-CN" sz="1200"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zh-CN" sz="1200" dirty="0"/>
          </a:p>
          <a:p>
            <a:r>
              <a:rPr lang="zh-CN" altLang="en-US" dirty="0"/>
              <a:t>接下来通过具体的实例，对之前提出的方法进行验证。本研究使用新菱冷熱工業株式会社提供的一个真实现场的大规模空调系统</a:t>
            </a:r>
            <a:r>
              <a:rPr lang="en-US" altLang="zh-CN" dirty="0"/>
              <a:t>IFC</a:t>
            </a:r>
            <a:r>
              <a:rPr lang="zh-CN" altLang="en-US" dirty="0"/>
              <a:t>数据，总共大小为</a:t>
            </a:r>
            <a:r>
              <a:rPr lang="en-US" altLang="zh-CN" dirty="0"/>
              <a:t>744MB</a:t>
            </a:r>
            <a:r>
              <a:rPr lang="zh-CN" altLang="en-US" dirty="0"/>
              <a:t>。通过提出的空调系统</a:t>
            </a:r>
            <a:r>
              <a:rPr lang="en-US" altLang="zh-CN" dirty="0"/>
              <a:t>IFC</a:t>
            </a:r>
            <a:r>
              <a:rPr lang="zh-CN" altLang="en-US" dirty="0"/>
              <a:t>数据几何与语义信息分离方法， </a:t>
            </a:r>
          </a:p>
          <a:p>
            <a:r>
              <a:rPr lang="zh-CN" altLang="en-US" dirty="0"/>
              <a:t>可以将该系统划分为多个楼层和多个子系统，如表</a:t>
            </a:r>
            <a:r>
              <a:rPr lang="en-US" altLang="zh-CN" dirty="0"/>
              <a:t>6.2</a:t>
            </a:r>
            <a:r>
              <a:rPr lang="zh-CN" altLang="en-US" dirty="0"/>
              <a:t>所示，这里挑选了其中</a:t>
            </a:r>
            <a:r>
              <a:rPr lang="en-US" altLang="zh-CN" dirty="0"/>
              <a:t>4</a:t>
            </a:r>
            <a:r>
              <a:rPr lang="zh-CN" altLang="en-US" dirty="0"/>
              <a:t>个楼层和两个子系统的文件大小信息，可以看到，原始的</a:t>
            </a:r>
            <a:r>
              <a:rPr lang="en-US" altLang="zh-CN" dirty="0"/>
              <a:t>744MB</a:t>
            </a:r>
            <a:r>
              <a:rPr lang="zh-CN" altLang="en-US" dirty="0"/>
              <a:t>的</a:t>
            </a:r>
            <a:r>
              <a:rPr lang="en-US" altLang="zh-CN" dirty="0"/>
              <a:t>IFC</a:t>
            </a:r>
            <a:r>
              <a:rPr lang="zh-CN" altLang="en-US" dirty="0"/>
              <a:t>空调系统，通过几何信息转换为</a:t>
            </a:r>
            <a:r>
              <a:rPr lang="en-US" altLang="zh-CN" dirty="0"/>
              <a:t>GLB</a:t>
            </a:r>
            <a:r>
              <a:rPr lang="zh-CN" altLang="en-US" dirty="0"/>
              <a:t>，语义信息转换为</a:t>
            </a:r>
            <a:r>
              <a:rPr lang="en-US" altLang="zh-CN" dirty="0"/>
              <a:t>Document</a:t>
            </a:r>
            <a:r>
              <a:rPr lang="zh-CN" altLang="en-US" dirty="0"/>
              <a:t>，即</a:t>
            </a:r>
            <a:r>
              <a:rPr lang="en-US" altLang="zh-CN" dirty="0" err="1"/>
              <a:t>ArangoDB</a:t>
            </a:r>
            <a:r>
              <a:rPr lang="zh-CN" altLang="en-US" dirty="0"/>
              <a:t>的文档结构。实现了</a:t>
            </a:r>
            <a:r>
              <a:rPr lang="en-US" altLang="zh-CN" dirty="0"/>
              <a:t>575.14MB</a:t>
            </a:r>
            <a:r>
              <a:rPr lang="zh-CN" altLang="en-US" dirty="0"/>
              <a:t>的数据削减，削减率达到了</a:t>
            </a:r>
            <a:r>
              <a:rPr lang="en-US" altLang="zh-CN" dirty="0"/>
              <a:t>77.3%</a:t>
            </a:r>
            <a:r>
              <a:rPr lang="zh-CN" altLang="en-US" dirty="0"/>
              <a:t>。</a:t>
            </a:r>
          </a:p>
        </p:txBody>
      </p:sp>
      <p:sp>
        <p:nvSpPr>
          <p:cNvPr id="4" name="スライド番号プレースホルダー 3">
            <a:extLst>
              <a:ext uri="{FF2B5EF4-FFF2-40B4-BE49-F238E27FC236}">
                <a16:creationId xmlns:a16="http://schemas.microsoft.com/office/drawing/2014/main" id="{5B54D740-ED39-6116-0DA8-F152CD541E5F}"/>
              </a:ext>
            </a:extLst>
          </p:cNvPr>
          <p:cNvSpPr>
            <a:spLocks noGrp="1"/>
          </p:cNvSpPr>
          <p:nvPr>
            <p:ph type="sldNum" sz="quarter" idx="5"/>
          </p:nvPr>
        </p:nvSpPr>
        <p:spPr/>
        <p:txBody>
          <a:bodyPr/>
          <a:lstStyle/>
          <a:p>
            <a:fld id="{14A616D6-3492-46BF-AECC-75241CAAF4D0}" type="slidenum">
              <a:rPr kumimoji="1" lang="ja-JP" altLang="en-US" smtClean="0"/>
              <a:t>44</a:t>
            </a:fld>
            <a:endParaRPr kumimoji="1" lang="ja-JP" altLang="en-US"/>
          </a:p>
        </p:txBody>
      </p:sp>
    </p:spTree>
    <p:extLst>
      <p:ext uri="{BB962C8B-B14F-4D97-AF65-F5344CB8AC3E}">
        <p14:creationId xmlns:p14="http://schemas.microsoft.com/office/powerpoint/2010/main" val="24944214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91AAC-00BE-09EF-881F-F20B96A7C49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E07A2E0-D94D-3B11-DFDC-F91599E6C50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395E49-922C-C474-70EA-42F5CD29896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次に、このシステムの</a:t>
            </a:r>
            <a:r>
              <a:rPr lang="en-US" altLang="ja-JP" dirty="0"/>
              <a:t>IFC</a:t>
            </a:r>
            <a:r>
              <a:rPr lang="ja-JP" altLang="en-US" dirty="0"/>
              <a:t>ファイルと</a:t>
            </a:r>
            <a:r>
              <a:rPr lang="en-US" altLang="ja-JP" dirty="0"/>
              <a:t>GLB</a:t>
            </a:r>
            <a:r>
              <a:rPr lang="ja-JP" altLang="en-US" dirty="0"/>
              <a:t>ファイルを、それぞれ現在主流の</a:t>
            </a:r>
            <a:r>
              <a:rPr lang="en-US" altLang="ja-JP" dirty="0"/>
              <a:t>BIM</a:t>
            </a:r>
            <a:r>
              <a:rPr lang="ja-JP" altLang="en-US" dirty="0"/>
              <a:t>可視化ツールである</a:t>
            </a:r>
            <a:r>
              <a:rPr lang="en-US" altLang="ja-JP" dirty="0" err="1"/>
              <a:t>BIMvision</a:t>
            </a:r>
            <a:r>
              <a:rPr lang="ja-JP" altLang="en-US" dirty="0"/>
              <a:t>と、本研究で開発した</a:t>
            </a:r>
            <a:r>
              <a:rPr lang="en-US" altLang="ja-JP" dirty="0"/>
              <a:t>Three.js</a:t>
            </a:r>
            <a:r>
              <a:rPr lang="ja-JP" altLang="en-US" dirty="0"/>
              <a:t>ベースの空調システム</a:t>
            </a:r>
            <a:r>
              <a:rPr lang="en-US" altLang="ja-JP" dirty="0"/>
              <a:t>GLB</a:t>
            </a:r>
            <a:r>
              <a:rPr lang="ja-JP" altLang="en-US" dirty="0"/>
              <a:t>可視化ツールにより表示を行いました。解析の結果として、従来の</a:t>
            </a:r>
            <a:r>
              <a:rPr lang="en-US" altLang="ja-JP" dirty="0"/>
              <a:t>IFC</a:t>
            </a:r>
            <a:r>
              <a:rPr lang="ja-JP" altLang="en-US" dirty="0"/>
              <a:t>可視化ツール</a:t>
            </a:r>
            <a:r>
              <a:rPr lang="en-US" altLang="ja-JP" dirty="0" err="1"/>
              <a:t>BIMvision</a:t>
            </a:r>
            <a:r>
              <a:rPr lang="ja-JP" altLang="en-US" dirty="0"/>
              <a:t>では、</a:t>
            </a:r>
            <a:r>
              <a:rPr lang="en-US" altLang="ja-JP" dirty="0"/>
              <a:t>137</a:t>
            </a:r>
            <a:r>
              <a:rPr lang="ja-JP" altLang="en-US" dirty="0"/>
              <a:t>秒をかかりましたが、私のシステムは</a:t>
            </a:r>
            <a:r>
              <a:rPr lang="en-US" altLang="ja-JP" dirty="0"/>
              <a:t>118</a:t>
            </a:r>
            <a:r>
              <a:rPr lang="ja-JP" altLang="en-US" dirty="0"/>
              <a:t>秒で表示することができました。この方法が大規模空調システムモデルの可視化効率の向上を確認しました。</a:t>
            </a:r>
          </a:p>
          <a:p>
            <a:endParaRPr lang="en-US" altLang="zh-CN" dirty="0"/>
          </a:p>
          <a:p>
            <a:endParaRPr lang="en-US" altLang="zh-CN" dirty="0"/>
          </a:p>
          <a:p>
            <a:endParaRPr lang="en-US" altLang="zh-CN" dirty="0"/>
          </a:p>
          <a:p>
            <a:r>
              <a:rPr lang="zh-CN" altLang="en-US" dirty="0"/>
              <a:t>之后将该系统的</a:t>
            </a:r>
            <a:r>
              <a:rPr lang="en-US" altLang="zh-CN" dirty="0"/>
              <a:t>IFC</a:t>
            </a:r>
            <a:r>
              <a:rPr lang="zh-CN" altLang="en-US" dirty="0"/>
              <a:t>文件和</a:t>
            </a:r>
            <a:r>
              <a:rPr lang="en-US" altLang="zh-CN" dirty="0"/>
              <a:t>GLB</a:t>
            </a:r>
            <a:r>
              <a:rPr lang="zh-CN" altLang="en-US" dirty="0"/>
              <a:t>文件分别通过当前主流</a:t>
            </a:r>
            <a:r>
              <a:rPr lang="en-US" altLang="zh-CN" dirty="0"/>
              <a:t>BIM</a:t>
            </a:r>
            <a:r>
              <a:rPr lang="zh-CN" altLang="en-US" dirty="0"/>
              <a:t>可视化工具</a:t>
            </a:r>
            <a:r>
              <a:rPr lang="en-US" altLang="zh-CN" dirty="0" err="1"/>
              <a:t>BIMvision</a:t>
            </a:r>
            <a:r>
              <a:rPr lang="zh-CN" altLang="en-US" dirty="0"/>
              <a:t>和本研究开发的基于</a:t>
            </a:r>
            <a:r>
              <a:rPr lang="en-US" altLang="zh-CN" dirty="0"/>
              <a:t>Three.js</a:t>
            </a:r>
            <a:r>
              <a:rPr lang="zh-CN" altLang="en-US" dirty="0"/>
              <a:t>的空调系统</a:t>
            </a:r>
            <a:r>
              <a:rPr lang="en-US" altLang="zh-CN" dirty="0"/>
              <a:t>GLB</a:t>
            </a:r>
            <a:r>
              <a:rPr lang="zh-CN" altLang="en-US" dirty="0"/>
              <a:t>可视化工具进行模型展示，实验结果显示，传统</a:t>
            </a:r>
            <a:r>
              <a:rPr lang="en-US" altLang="zh-CN" dirty="0"/>
              <a:t>IFC</a:t>
            </a:r>
            <a:r>
              <a:rPr lang="zh-CN" altLang="en-US" dirty="0"/>
              <a:t>可视化工具</a:t>
            </a:r>
            <a:r>
              <a:rPr lang="en-US" altLang="zh-CN" dirty="0" err="1"/>
              <a:t>bimvision</a:t>
            </a:r>
            <a:r>
              <a:rPr lang="zh-CN" altLang="en-US" dirty="0"/>
              <a:t>需要对该系统花费</a:t>
            </a:r>
            <a:r>
              <a:rPr lang="en-US" altLang="zh-CN" dirty="0"/>
              <a:t>137</a:t>
            </a:r>
            <a:r>
              <a:rPr lang="zh-CN" altLang="en-US" dirty="0"/>
              <a:t>秒进行可视化，而通过几何和语义拆分轻量化的加载方法，加载时间为</a:t>
            </a:r>
            <a:r>
              <a:rPr lang="en-US" altLang="zh-CN" dirty="0"/>
              <a:t>118</a:t>
            </a:r>
            <a:r>
              <a:rPr lang="zh-CN" altLang="en-US" dirty="0"/>
              <a:t>秒。证明了该方法能够有效提升大规模空调系统模型的可视化效率</a:t>
            </a:r>
          </a:p>
        </p:txBody>
      </p:sp>
      <p:sp>
        <p:nvSpPr>
          <p:cNvPr id="4" name="スライド番号プレースホルダー 3">
            <a:extLst>
              <a:ext uri="{FF2B5EF4-FFF2-40B4-BE49-F238E27FC236}">
                <a16:creationId xmlns:a16="http://schemas.microsoft.com/office/drawing/2014/main" id="{9EDA3737-2993-1408-0C9F-0DA50F3AE6AF}"/>
              </a:ext>
            </a:extLst>
          </p:cNvPr>
          <p:cNvSpPr>
            <a:spLocks noGrp="1"/>
          </p:cNvSpPr>
          <p:nvPr>
            <p:ph type="sldNum" sz="quarter" idx="5"/>
          </p:nvPr>
        </p:nvSpPr>
        <p:spPr/>
        <p:txBody>
          <a:bodyPr/>
          <a:lstStyle/>
          <a:p>
            <a:fld id="{14A616D6-3492-46BF-AECC-75241CAAF4D0}" type="slidenum">
              <a:rPr kumimoji="1" lang="ja-JP" altLang="en-US" smtClean="0"/>
              <a:t>45</a:t>
            </a:fld>
            <a:endParaRPr kumimoji="1" lang="ja-JP" altLang="en-US"/>
          </a:p>
        </p:txBody>
      </p:sp>
    </p:spTree>
    <p:extLst>
      <p:ext uri="{BB962C8B-B14F-4D97-AF65-F5344CB8AC3E}">
        <p14:creationId xmlns:p14="http://schemas.microsoft.com/office/powerpoint/2010/main" val="18197866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28279-17C0-5931-8012-419349613D4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7ED624-CD5B-10C6-B721-F464AC1C42D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C06E7DD-2EE8-6C31-D452-07773CF6182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従来の可視化ツールは複雑な空調システム全体を一度に読み込むしかありませんが、本研究で提案する方法では、オンデマンドの読み込み仕組みを使うことで、初期画面からユーザーが指定したシステムやフロアだけを可視化することができます。これにより、大規模システムを初期に読み込む際のメモリ消費を減らすことができます。図</a:t>
            </a:r>
            <a:r>
              <a:rPr lang="en-US" altLang="ja-JP" dirty="0"/>
              <a:t>6.8</a:t>
            </a:r>
            <a:r>
              <a:rPr lang="ja-JP" altLang="en-US" dirty="0"/>
              <a:t>のように、初期画面で「</a:t>
            </a:r>
            <a:r>
              <a:rPr lang="en-US" altLang="ja-JP" dirty="0"/>
              <a:t>3FL</a:t>
            </a:r>
            <a:r>
              <a:rPr lang="ja-JP" altLang="en-US" dirty="0"/>
              <a:t>」をクリックすると、対応する</a:t>
            </a:r>
            <a:r>
              <a:rPr lang="en-US" altLang="ja-JP" dirty="0"/>
              <a:t>GLB</a:t>
            </a:r>
            <a:r>
              <a:rPr lang="ja-JP" altLang="en-US" dirty="0"/>
              <a:t>の幾何情報と</a:t>
            </a:r>
            <a:r>
              <a:rPr lang="en-US" altLang="ja-JP" dirty="0" err="1"/>
              <a:t>ArangoDB</a:t>
            </a:r>
            <a:r>
              <a:rPr lang="ja-JP" altLang="en-US" dirty="0"/>
              <a:t>のセマンティック情報を読み込み、ユーザー要求に基づいた高速なロードを実現します。</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相比于传统可视化工具只能加载单一的复杂空调系统，本研究提出的方法可以基于按需加载机制，在初始化界面时可视化用户指定的系统或楼层，这样可以减少初始加载大规模系统的计算机内存消耗。 如图</a:t>
            </a:r>
            <a:r>
              <a:rPr lang="en-US" altLang="zh-CN" dirty="0"/>
              <a:t>6.8</a:t>
            </a:r>
            <a:r>
              <a:rPr lang="zh-CN" altLang="en-US" dirty="0"/>
              <a:t>所示，通过初始化界面之间点击</a:t>
            </a:r>
            <a:r>
              <a:rPr lang="en-US" altLang="zh-CN" dirty="0"/>
              <a:t>3FL</a:t>
            </a:r>
            <a:r>
              <a:rPr lang="zh-CN" altLang="en-US" dirty="0"/>
              <a:t>，读取</a:t>
            </a:r>
            <a:r>
              <a:rPr lang="en-US" altLang="zh-CN" dirty="0"/>
              <a:t>3FL</a:t>
            </a:r>
            <a:r>
              <a:rPr lang="zh-CN" altLang="en-US" dirty="0"/>
              <a:t>对应的</a:t>
            </a:r>
            <a:r>
              <a:rPr lang="en-US" altLang="zh-CN" dirty="0"/>
              <a:t>GLB</a:t>
            </a:r>
            <a:r>
              <a:rPr lang="zh-CN" altLang="en-US" dirty="0"/>
              <a:t>几何信息与</a:t>
            </a:r>
            <a:r>
              <a:rPr lang="en-US" altLang="zh-CN" dirty="0" err="1"/>
              <a:t>ArangoDB</a:t>
            </a:r>
            <a:r>
              <a:rPr lang="zh-CN" altLang="en-US" dirty="0"/>
              <a:t>的语义信息，从而实现基于用户需求的快速加载。</a:t>
            </a:r>
          </a:p>
          <a:p>
            <a:endParaRPr lang="en-US" altLang="zh-CN" dirty="0"/>
          </a:p>
        </p:txBody>
      </p:sp>
      <p:sp>
        <p:nvSpPr>
          <p:cNvPr id="4" name="スライド番号プレースホルダー 3">
            <a:extLst>
              <a:ext uri="{FF2B5EF4-FFF2-40B4-BE49-F238E27FC236}">
                <a16:creationId xmlns:a16="http://schemas.microsoft.com/office/drawing/2014/main" id="{2A0F63A1-7FDD-3921-F632-219C4D88C1BB}"/>
              </a:ext>
            </a:extLst>
          </p:cNvPr>
          <p:cNvSpPr>
            <a:spLocks noGrp="1"/>
          </p:cNvSpPr>
          <p:nvPr>
            <p:ph type="sldNum" sz="quarter" idx="5"/>
          </p:nvPr>
        </p:nvSpPr>
        <p:spPr/>
        <p:txBody>
          <a:bodyPr/>
          <a:lstStyle/>
          <a:p>
            <a:fld id="{14A616D6-3492-46BF-AECC-75241CAAF4D0}" type="slidenum">
              <a:rPr kumimoji="1" lang="ja-JP" altLang="en-US" smtClean="0"/>
              <a:t>46</a:t>
            </a:fld>
            <a:endParaRPr kumimoji="1" lang="ja-JP" altLang="en-US"/>
          </a:p>
        </p:txBody>
      </p:sp>
    </p:spTree>
    <p:extLst>
      <p:ext uri="{BB962C8B-B14F-4D97-AF65-F5344CB8AC3E}">
        <p14:creationId xmlns:p14="http://schemas.microsoft.com/office/powerpoint/2010/main" val="6031484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4C818-AD02-5FAB-DCD9-D3B23FD8BE4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80529DA-158E-8404-7A41-33BFA5DDBDF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8EAE83-9C07-F91E-26E6-37767943F88F}"/>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さらに、</a:t>
            </a:r>
            <a:r>
              <a:rPr lang="en-US" altLang="ja-JP" dirty="0" err="1"/>
              <a:t>ArangoDB</a:t>
            </a:r>
            <a:r>
              <a:rPr lang="ja-JP" altLang="en-US" dirty="0"/>
              <a:t>に保存した空調システムのグラフデータを使ってシステム分析を行います。まず、図の示すように、新菱冷熱工業株式会社より提供された実際の現場空調設備システムの</a:t>
            </a:r>
            <a:r>
              <a:rPr lang="en-US" altLang="ja-JP" dirty="0"/>
              <a:t>2</a:t>
            </a:r>
            <a:r>
              <a:rPr lang="ja-JP" altLang="en-US" dirty="0"/>
              <a:t>フロア分のデータを選定しました。図の中では、赤色でハイライトされた送風システムが一つ選定されました。。これを</a:t>
            </a:r>
            <a:r>
              <a:rPr lang="en-US" altLang="ja-JP" dirty="0"/>
              <a:t>Case1</a:t>
            </a:r>
            <a:r>
              <a:rPr lang="ja-JP" altLang="en-US" dirty="0"/>
              <a:t>として、グラフデータに基づいたシステム分析の検証を進めていきます。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接下来对</a:t>
            </a:r>
            <a:r>
              <a:rPr lang="en-US" altLang="zh-CN" sz="1200" dirty="0" err="1"/>
              <a:t>ArangoDB</a:t>
            </a:r>
            <a:r>
              <a:rPr lang="zh-CN" altLang="en-US" sz="1200" dirty="0"/>
              <a:t>存储的空调系统图数据进行系统分析，首先选取了</a:t>
            </a:r>
            <a:r>
              <a:rPr lang="zh-CN" altLang="en-US" dirty="0"/>
              <a:t>新菱冷熱工業株式会社提供的现场真实空调设备系统的</a:t>
            </a:r>
            <a:r>
              <a:rPr lang="en-US" altLang="zh-CN" dirty="0"/>
              <a:t>2</a:t>
            </a:r>
            <a:r>
              <a:rPr lang="zh-CN" altLang="en-US" dirty="0"/>
              <a:t>层楼数据，如图</a:t>
            </a:r>
            <a:r>
              <a:rPr lang="en-US" altLang="zh-CN" dirty="0"/>
              <a:t>6.9</a:t>
            </a:r>
            <a:r>
              <a:rPr lang="zh-CN" altLang="en-US" dirty="0"/>
              <a:t>所示。图中高亮选取了一个红色的送风系统，接下来将其作为</a:t>
            </a:r>
            <a:r>
              <a:rPr lang="en-US" altLang="zh-CN" dirty="0"/>
              <a:t>Case1</a:t>
            </a:r>
            <a:r>
              <a:rPr lang="zh-CN" altLang="en-US" dirty="0"/>
              <a:t>进行图数据系统分析验证。</a:t>
            </a:r>
            <a:endParaRPr lang="ja-JP" altLang="en-US" sz="1200" dirty="0"/>
          </a:p>
        </p:txBody>
      </p:sp>
      <p:sp>
        <p:nvSpPr>
          <p:cNvPr id="4" name="スライド番号プレースホルダー 3">
            <a:extLst>
              <a:ext uri="{FF2B5EF4-FFF2-40B4-BE49-F238E27FC236}">
                <a16:creationId xmlns:a16="http://schemas.microsoft.com/office/drawing/2014/main" id="{E240BB77-1CF8-DD27-F938-98F3F7FE4E08}"/>
              </a:ext>
            </a:extLst>
          </p:cNvPr>
          <p:cNvSpPr>
            <a:spLocks noGrp="1"/>
          </p:cNvSpPr>
          <p:nvPr>
            <p:ph type="sldNum" sz="quarter" idx="5"/>
          </p:nvPr>
        </p:nvSpPr>
        <p:spPr/>
        <p:txBody>
          <a:bodyPr/>
          <a:lstStyle/>
          <a:p>
            <a:fld id="{14A616D6-3492-46BF-AECC-75241CAAF4D0}" type="slidenum">
              <a:rPr kumimoji="1" lang="ja-JP" altLang="en-US" smtClean="0"/>
              <a:t>47</a:t>
            </a:fld>
            <a:endParaRPr kumimoji="1" lang="ja-JP" altLang="en-US"/>
          </a:p>
        </p:txBody>
      </p:sp>
    </p:spTree>
    <p:extLst>
      <p:ext uri="{BB962C8B-B14F-4D97-AF65-F5344CB8AC3E}">
        <p14:creationId xmlns:p14="http://schemas.microsoft.com/office/powerpoint/2010/main" val="21481350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A5E23-0E41-DB2A-26A4-2E6E1133D2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EFD8C38-8309-AFA1-8AE6-49955AA6EB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225C282-AC1E-E4CF-BA4C-E42CA9630948}"/>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この図は、選択された赤色送風システムのグラフモデル表示です。右下の拡大部分では、空調機</a:t>
            </a:r>
            <a:r>
              <a:rPr lang="en-US" altLang="ja-JP" dirty="0"/>
              <a:t>AHU</a:t>
            </a:r>
            <a:r>
              <a:rPr lang="ja-JP" altLang="en-US" dirty="0"/>
              <a:t>がノードとして、方向を持つダクトで定義されたエッジに沿って下流側の他の要素に探します。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该图为选中的红色送风系统的图模型展示，右下角放大区域可以看到送风机</a:t>
            </a:r>
            <a:r>
              <a:rPr lang="en-US" altLang="zh-CN" sz="1200" dirty="0"/>
              <a:t>AHU</a:t>
            </a:r>
            <a:r>
              <a:rPr lang="zh-CN" altLang="en-US" sz="1200" dirty="0"/>
              <a:t>作为</a:t>
            </a:r>
            <a:r>
              <a:rPr lang="en-US" altLang="zh-CN" sz="1200" dirty="0"/>
              <a:t>Node</a:t>
            </a:r>
            <a:r>
              <a:rPr lang="zh-CN" altLang="en-US" sz="1200" dirty="0"/>
              <a:t>沿着带有方向的风管定义的</a:t>
            </a:r>
            <a:r>
              <a:rPr lang="en-US" altLang="zh-CN" sz="1200" dirty="0"/>
              <a:t>Edge</a:t>
            </a:r>
            <a:r>
              <a:rPr lang="zh-CN" altLang="en-US" sz="1200" dirty="0"/>
              <a:t>找到下游的其他元素。</a:t>
            </a:r>
            <a:endParaRPr lang="ja-JP" altLang="en-US" sz="1200" dirty="0"/>
          </a:p>
        </p:txBody>
      </p:sp>
      <p:sp>
        <p:nvSpPr>
          <p:cNvPr id="4" name="スライド番号プレースホルダー 3">
            <a:extLst>
              <a:ext uri="{FF2B5EF4-FFF2-40B4-BE49-F238E27FC236}">
                <a16:creationId xmlns:a16="http://schemas.microsoft.com/office/drawing/2014/main" id="{C43A0DC9-E91F-F84F-767A-4EEC3672FC44}"/>
              </a:ext>
            </a:extLst>
          </p:cNvPr>
          <p:cNvSpPr>
            <a:spLocks noGrp="1"/>
          </p:cNvSpPr>
          <p:nvPr>
            <p:ph type="sldNum" sz="quarter" idx="5"/>
          </p:nvPr>
        </p:nvSpPr>
        <p:spPr/>
        <p:txBody>
          <a:bodyPr/>
          <a:lstStyle/>
          <a:p>
            <a:fld id="{14A616D6-3492-46BF-AECC-75241CAAF4D0}" type="slidenum">
              <a:rPr kumimoji="1" lang="ja-JP" altLang="en-US" smtClean="0"/>
              <a:t>48</a:t>
            </a:fld>
            <a:endParaRPr kumimoji="1" lang="ja-JP" altLang="en-US"/>
          </a:p>
        </p:txBody>
      </p:sp>
    </p:spTree>
    <p:extLst>
      <p:ext uri="{BB962C8B-B14F-4D97-AF65-F5344CB8AC3E}">
        <p14:creationId xmlns:p14="http://schemas.microsoft.com/office/powerpoint/2010/main" val="17148845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17068-2727-3858-1118-275B3025946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FA79019-175C-E19E-F463-041FC82E4DB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EE6EE9-838B-C0FD-E8D1-7C19586B762A}"/>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sz="1200" dirty="0"/>
              <a:t>この図は、当該送風システムに対して異なるレベルのクリティカルパスを区分した結果を示しています。拡大部分では、選択された</a:t>
            </a:r>
            <a:r>
              <a:rPr lang="en-US" altLang="ja-JP" sz="1200" dirty="0"/>
              <a:t>1</a:t>
            </a:r>
            <a:r>
              <a:rPr lang="ja-JP" altLang="en-US" sz="1200" dirty="0"/>
              <a:t>つのチャンバーと、その下流側の圧力損失値を確認できました。</a:t>
            </a:r>
            <a:endParaRPr lang="en-US" altLang="zh-CN" sz="1200"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zh-CN" sz="1200" dirty="0"/>
          </a:p>
          <a:p>
            <a:pPr marL="0" marR="0" lvl="0" indent="0" algn="l" defTabSz="457200" rtl="0" eaLnBrk="1" fontAlgn="auto" latinLnBrk="0" hangingPunct="1">
              <a:lnSpc>
                <a:spcPct val="200000"/>
              </a:lnSpc>
              <a:spcBef>
                <a:spcPts val="0"/>
              </a:spcBef>
              <a:spcAft>
                <a:spcPts val="0"/>
              </a:spcAft>
              <a:buClrTx/>
              <a:buSzTx/>
              <a:buFontTx/>
              <a:buNone/>
              <a:tabLst/>
              <a:defRPr/>
            </a:pPr>
            <a:r>
              <a:rPr lang="zh-CN" altLang="en-US" sz="1200" dirty="0"/>
              <a:t>这张图显示对该送风系统进行不同等级关键路径划分的结果，放大区域可以看到选中的一个</a:t>
            </a:r>
            <a:r>
              <a:rPr lang="ja-JP" altLang="en-US" dirty="0"/>
              <a:t>チャンバー</a:t>
            </a:r>
            <a:r>
              <a:rPr lang="zh-CN" altLang="en-US" sz="1200" dirty="0"/>
              <a:t>，其下游两侧的压力损失值。</a:t>
            </a:r>
            <a:endParaRPr lang="ja-JP" altLang="en-US" dirty="0"/>
          </a:p>
        </p:txBody>
      </p:sp>
      <p:sp>
        <p:nvSpPr>
          <p:cNvPr id="4" name="スライド番号プレースホルダー 3">
            <a:extLst>
              <a:ext uri="{FF2B5EF4-FFF2-40B4-BE49-F238E27FC236}">
                <a16:creationId xmlns:a16="http://schemas.microsoft.com/office/drawing/2014/main" id="{D6907FCA-C5DE-DE29-33AA-DBAA52563B9A}"/>
              </a:ext>
            </a:extLst>
          </p:cNvPr>
          <p:cNvSpPr>
            <a:spLocks noGrp="1"/>
          </p:cNvSpPr>
          <p:nvPr>
            <p:ph type="sldNum" sz="quarter" idx="5"/>
          </p:nvPr>
        </p:nvSpPr>
        <p:spPr/>
        <p:txBody>
          <a:bodyPr/>
          <a:lstStyle/>
          <a:p>
            <a:fld id="{14A616D6-3492-46BF-AECC-75241CAAF4D0}" type="slidenum">
              <a:rPr kumimoji="1" lang="ja-JP" altLang="en-US" smtClean="0"/>
              <a:t>49</a:t>
            </a:fld>
            <a:endParaRPr kumimoji="1" lang="ja-JP" altLang="en-US"/>
          </a:p>
        </p:txBody>
      </p:sp>
    </p:spTree>
    <p:extLst>
      <p:ext uri="{BB962C8B-B14F-4D97-AF65-F5344CB8AC3E}">
        <p14:creationId xmlns:p14="http://schemas.microsoft.com/office/powerpoint/2010/main" val="1378989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457200">
              <a:lnSpc>
                <a:spcPct val="200000"/>
              </a:lnSpc>
              <a:buNone/>
            </a:pPr>
            <a:r>
              <a:rPr kumimoji="1" lang="ja-JP" altLang="ja-JP" sz="1200" kern="1200" dirty="0">
                <a:solidFill>
                  <a:schemeClr val="tx1"/>
                </a:solidFill>
                <a:effectLst/>
                <a:latin typeface="+mn-lt"/>
                <a:ea typeface="+mn-ea"/>
                <a:cs typeface="+mn-cs"/>
              </a:rPr>
              <a:t>私の博士論文の研究テーマは「空調システムにおける軽量型</a:t>
            </a:r>
            <a:r>
              <a:rPr kumimoji="1" lang="en-US" altLang="ja-JP" sz="1200" kern="1200" dirty="0">
                <a:solidFill>
                  <a:schemeClr val="tx1"/>
                </a:solidFill>
                <a:effectLst/>
                <a:latin typeface="+mn-lt"/>
                <a:ea typeface="+mn-ea"/>
                <a:cs typeface="+mn-cs"/>
              </a:rPr>
              <a:t>BIM</a:t>
            </a:r>
            <a:r>
              <a:rPr kumimoji="1" lang="ja-JP" altLang="ja-JP" sz="1200" kern="1200" dirty="0">
                <a:solidFill>
                  <a:schemeClr val="tx1"/>
                </a:solidFill>
                <a:effectLst/>
                <a:latin typeface="+mn-lt"/>
                <a:ea typeface="+mn-ea"/>
                <a:cs typeface="+mn-cs"/>
              </a:rPr>
              <a:t>設計ツールの開発に関する研究」で</a:t>
            </a:r>
            <a:r>
              <a:rPr kumimoji="1" lang="ja-JP" altLang="en-US" sz="1200" kern="1200" dirty="0">
                <a:solidFill>
                  <a:schemeClr val="tx1"/>
                </a:solidFill>
                <a:effectLst/>
                <a:latin typeface="+mn-lt"/>
                <a:ea typeface="+mn-ea"/>
                <a:cs typeface="+mn-cs"/>
              </a:rPr>
              <a:t>す。</a:t>
            </a:r>
            <a:endParaRPr lang="en-US" altLang="ja-JP" sz="1200" dirty="0"/>
          </a:p>
          <a:p>
            <a:pPr fontAlgn="ctr"/>
            <a:endParaRPr lang="en-US" altLang="ja-JP" sz="1200" dirty="0"/>
          </a:p>
          <a:p>
            <a:pPr fontAlgn="ctr"/>
            <a:r>
              <a:rPr kumimoji="1" lang="ja-JP" altLang="ja-JP" sz="1200" kern="1200" dirty="0">
                <a:solidFill>
                  <a:schemeClr val="tx1"/>
                </a:solidFill>
                <a:effectLst/>
                <a:latin typeface="+mn-lt"/>
                <a:ea typeface="+mn-ea"/>
                <a:cs typeface="+mn-cs"/>
              </a:rPr>
              <a:t>既存の</a:t>
            </a:r>
            <a:r>
              <a:rPr kumimoji="1" lang="en-US" altLang="ja-JP" sz="1200" kern="1200" dirty="0">
                <a:solidFill>
                  <a:schemeClr val="tx1"/>
                </a:solidFill>
                <a:effectLst/>
                <a:latin typeface="+mn-lt"/>
                <a:ea typeface="+mn-ea"/>
                <a:cs typeface="+mn-cs"/>
              </a:rPr>
              <a:t>BIM</a:t>
            </a:r>
            <a:r>
              <a:rPr kumimoji="1" lang="ja-JP" altLang="ja-JP" sz="1200" kern="1200" dirty="0">
                <a:solidFill>
                  <a:schemeClr val="tx1"/>
                </a:solidFill>
                <a:effectLst/>
                <a:latin typeface="+mn-lt"/>
                <a:ea typeface="+mn-ea"/>
                <a:cs typeface="+mn-cs"/>
              </a:rPr>
              <a:t>ソフトウェアは</a:t>
            </a:r>
            <a:r>
              <a:rPr kumimoji="1" lang="en-US" altLang="ja-JP" sz="1200" kern="1200" dirty="0">
                <a:solidFill>
                  <a:schemeClr val="tx1"/>
                </a:solidFill>
                <a:effectLst/>
                <a:latin typeface="+mn-lt"/>
                <a:ea typeface="+mn-ea"/>
                <a:cs typeface="+mn-cs"/>
              </a:rPr>
              <a:t>3</a:t>
            </a:r>
            <a:r>
              <a:rPr kumimoji="1" lang="ja-JP" altLang="ja-JP" sz="1200" kern="1200" dirty="0">
                <a:solidFill>
                  <a:schemeClr val="tx1"/>
                </a:solidFill>
                <a:effectLst/>
                <a:latin typeface="+mn-lt"/>
                <a:ea typeface="+mn-ea"/>
                <a:cs typeface="+mn-cs"/>
              </a:rPr>
              <a:t>次元ベースでモデルを作成しているため、</a:t>
            </a:r>
            <a:r>
              <a:rPr kumimoji="1" lang="ja-JP" altLang="en-US" sz="1200" kern="1200" dirty="0">
                <a:solidFill>
                  <a:schemeClr val="tx1"/>
                </a:solidFill>
                <a:effectLst/>
                <a:latin typeface="+mn-lt"/>
                <a:ea typeface="+mn-ea"/>
                <a:cs typeface="+mn-cs"/>
              </a:rPr>
              <a:t>ソフトウェア</a:t>
            </a:r>
            <a:r>
              <a:rPr kumimoji="1" lang="ja-JP" altLang="ja-JP" sz="1200" kern="1200" dirty="0">
                <a:solidFill>
                  <a:schemeClr val="tx1"/>
                </a:solidFill>
                <a:effectLst/>
                <a:latin typeface="+mn-lt"/>
                <a:ea typeface="+mn-ea"/>
                <a:cs typeface="+mn-cs"/>
              </a:rPr>
              <a:t>のデータ容量が膨大であり、</a:t>
            </a:r>
            <a:r>
              <a:rPr kumimoji="1" lang="en-US" altLang="ja-JP" sz="1200" kern="1200" dirty="0">
                <a:solidFill>
                  <a:schemeClr val="tx1"/>
                </a:solidFill>
                <a:effectLst/>
                <a:latin typeface="+mn-lt"/>
                <a:ea typeface="+mn-ea"/>
                <a:cs typeface="+mn-cs"/>
              </a:rPr>
              <a:t>BIM</a:t>
            </a:r>
            <a:r>
              <a:rPr kumimoji="1" lang="ja-JP" altLang="ja-JP" sz="1200" kern="1200" dirty="0">
                <a:solidFill>
                  <a:schemeClr val="tx1"/>
                </a:solidFill>
                <a:effectLst/>
                <a:latin typeface="+mn-lt"/>
                <a:ea typeface="+mn-ea"/>
                <a:cs typeface="+mn-cs"/>
              </a:rPr>
              <a:t>モデルの表示に時間がかかります。大規模で複雑な空調システム</a:t>
            </a:r>
            <a:r>
              <a:rPr kumimoji="1" lang="ja-JP" altLang="en-US" sz="1200" kern="1200" dirty="0">
                <a:solidFill>
                  <a:schemeClr val="tx1"/>
                </a:solidFill>
                <a:effectLst/>
                <a:latin typeface="+mn-lt"/>
                <a:ea typeface="+mn-ea"/>
                <a:cs typeface="+mn-cs"/>
              </a:rPr>
              <a:t>、例えば、</a:t>
            </a:r>
            <a:r>
              <a:rPr kumimoji="1" lang="ja-JP" altLang="ja-JP" sz="1200" kern="1200" dirty="0">
                <a:solidFill>
                  <a:schemeClr val="tx1"/>
                </a:solidFill>
                <a:effectLst/>
                <a:latin typeface="+mn-lt"/>
                <a:ea typeface="+mn-ea"/>
                <a:cs typeface="+mn-cs"/>
              </a:rPr>
              <a:t>（図１</a:t>
            </a:r>
            <a:r>
              <a:rPr kumimoji="1" lang="ja-JP" altLang="en-US" sz="1200" kern="1200" dirty="0">
                <a:solidFill>
                  <a:schemeClr val="tx1"/>
                </a:solidFill>
                <a:effectLst/>
                <a:latin typeface="+mn-lt"/>
                <a:ea typeface="+mn-ea"/>
                <a:cs typeface="+mn-cs"/>
              </a:rPr>
              <a:t>に示すように</a:t>
            </a:r>
            <a:r>
              <a:rPr kumimoji="1" lang="ja-JP" altLang="ja-JP" sz="1200" kern="1200" dirty="0">
                <a:solidFill>
                  <a:schemeClr val="tx1"/>
                </a:solidFill>
                <a:effectLst/>
                <a:latin typeface="+mn-lt"/>
                <a:ea typeface="+mn-ea"/>
                <a:cs typeface="+mn-cs"/>
              </a:rPr>
              <a:t>）</a:t>
            </a:r>
            <a:r>
              <a:rPr lang="zh-CN" altLang="ja-JP" dirty="0"/>
              <a:t>新菱冷熱工業株式会社</a:t>
            </a:r>
            <a:r>
              <a:rPr lang="ja-JP" altLang="en-US" dirty="0"/>
              <a:t>が提供した現場の大規模空調システム</a:t>
            </a:r>
            <a:r>
              <a:rPr kumimoji="1" lang="ja-JP" altLang="ja-JP" sz="1200" kern="1200" dirty="0">
                <a:solidFill>
                  <a:schemeClr val="tx1"/>
                </a:solidFill>
                <a:effectLst/>
                <a:latin typeface="+mn-lt"/>
                <a:ea typeface="+mn-ea"/>
                <a:cs typeface="+mn-cs"/>
              </a:rPr>
              <a:t>を設計する</a:t>
            </a:r>
            <a:r>
              <a:rPr kumimoji="1" lang="ja-JP" altLang="en-US" sz="1200" kern="1200" dirty="0">
                <a:solidFill>
                  <a:schemeClr val="tx1"/>
                </a:solidFill>
                <a:effectLst/>
                <a:latin typeface="+mn-lt"/>
                <a:ea typeface="+mn-ea"/>
                <a:cs typeface="+mn-cs"/>
              </a:rPr>
              <a:t>際に</a:t>
            </a:r>
            <a:r>
              <a:rPr kumimoji="1" lang="ja-JP" altLang="ja-JP" sz="1200" kern="1200" dirty="0">
                <a:solidFill>
                  <a:schemeClr val="tx1"/>
                </a:solidFill>
                <a:effectLst/>
                <a:latin typeface="+mn-lt"/>
                <a:ea typeface="+mn-ea"/>
                <a:cs typeface="+mn-cs"/>
              </a:rPr>
              <a:t>、パソコンの推奨メモリが</a:t>
            </a:r>
            <a:r>
              <a:rPr kumimoji="1" lang="en-US" altLang="ja-JP" sz="1200" kern="1200" dirty="0">
                <a:solidFill>
                  <a:schemeClr val="tx1"/>
                </a:solidFill>
                <a:effectLst/>
                <a:latin typeface="+mn-lt"/>
                <a:ea typeface="+mn-ea"/>
                <a:cs typeface="+mn-cs"/>
              </a:rPr>
              <a:t>64GB</a:t>
            </a:r>
            <a:r>
              <a:rPr kumimoji="1" lang="ja-JP" altLang="ja-JP" sz="1200" kern="1200" dirty="0">
                <a:solidFill>
                  <a:schemeClr val="tx1"/>
                </a:solidFill>
                <a:effectLst/>
                <a:latin typeface="+mn-lt"/>
                <a:ea typeface="+mn-ea"/>
                <a:cs typeface="+mn-cs"/>
              </a:rPr>
              <a:t>、ディスク空き容量が</a:t>
            </a:r>
            <a:r>
              <a:rPr kumimoji="1" lang="en-US" altLang="ja-JP" sz="1200" kern="1200" dirty="0">
                <a:solidFill>
                  <a:schemeClr val="tx1"/>
                </a:solidFill>
                <a:effectLst/>
                <a:latin typeface="+mn-lt"/>
                <a:ea typeface="+mn-ea"/>
                <a:cs typeface="+mn-cs"/>
              </a:rPr>
              <a:t>30GB</a:t>
            </a:r>
            <a:r>
              <a:rPr kumimoji="1" lang="ja-JP" altLang="ja-JP" sz="1200" kern="1200" dirty="0">
                <a:solidFill>
                  <a:schemeClr val="tx1"/>
                </a:solidFill>
                <a:effectLst/>
                <a:latin typeface="+mn-lt"/>
                <a:ea typeface="+mn-ea"/>
                <a:cs typeface="+mn-cs"/>
              </a:rPr>
              <a:t>となっており、そのため、</a:t>
            </a:r>
            <a:r>
              <a:rPr kumimoji="1" lang="en-US" altLang="ja-JP" sz="1200" kern="1200" dirty="0">
                <a:solidFill>
                  <a:schemeClr val="tx1"/>
                </a:solidFill>
                <a:effectLst/>
                <a:latin typeface="+mn-lt"/>
                <a:ea typeface="+mn-ea"/>
                <a:cs typeface="+mn-cs"/>
              </a:rPr>
              <a:t>BIM</a:t>
            </a:r>
            <a:r>
              <a:rPr kumimoji="1" lang="ja-JP" altLang="en-US" sz="1200" kern="1200" dirty="0">
                <a:solidFill>
                  <a:schemeClr val="tx1"/>
                </a:solidFill>
                <a:effectLst/>
                <a:latin typeface="+mn-lt"/>
                <a:ea typeface="+mn-ea"/>
                <a:cs typeface="+mn-cs"/>
              </a:rPr>
              <a:t>ソフトウェア</a:t>
            </a:r>
            <a:r>
              <a:rPr kumimoji="1" lang="ja-JP" altLang="ja-JP" sz="1200" kern="1200" dirty="0">
                <a:solidFill>
                  <a:schemeClr val="tx1"/>
                </a:solidFill>
                <a:effectLst/>
                <a:latin typeface="+mn-lt"/>
                <a:ea typeface="+mn-ea"/>
                <a:cs typeface="+mn-cs"/>
              </a:rPr>
              <a:t>導入のハードルが高くなっています。</a:t>
            </a:r>
            <a:r>
              <a:rPr kumimoji="1" lang="en-US" altLang="ja-JP" sz="1200" kern="1200" dirty="0">
                <a:solidFill>
                  <a:schemeClr val="tx1"/>
                </a:solidFill>
                <a:effectLst/>
                <a:latin typeface="+mn-lt"/>
                <a:ea typeface="+mn-ea"/>
                <a:cs typeface="+mn-cs"/>
              </a:rPr>
              <a:t>BIM</a:t>
            </a:r>
            <a:r>
              <a:rPr kumimoji="1" lang="ja-JP" altLang="ja-JP" sz="1200" kern="1200" dirty="0">
                <a:solidFill>
                  <a:schemeClr val="tx1"/>
                </a:solidFill>
                <a:effectLst/>
                <a:latin typeface="+mn-lt"/>
                <a:ea typeface="+mn-ea"/>
                <a:cs typeface="+mn-cs"/>
              </a:rPr>
              <a:t>設計事務所や施工会社にとっては、高性能パソコンの導入は可能</a:t>
            </a:r>
            <a:r>
              <a:rPr kumimoji="1" lang="ja-JP" altLang="en-US" sz="1200" kern="1200" dirty="0">
                <a:solidFill>
                  <a:schemeClr val="tx1"/>
                </a:solidFill>
                <a:effectLst/>
                <a:latin typeface="+mn-lt"/>
                <a:ea typeface="+mn-ea"/>
                <a:cs typeface="+mn-cs"/>
              </a:rPr>
              <a:t>です</a:t>
            </a:r>
            <a:r>
              <a:rPr kumimoji="1" lang="ja-JP" altLang="ja-JP" sz="1200" kern="1200" dirty="0">
                <a:solidFill>
                  <a:schemeClr val="tx1"/>
                </a:solidFill>
                <a:effectLst/>
                <a:latin typeface="+mn-lt"/>
                <a:ea typeface="+mn-ea"/>
                <a:cs typeface="+mn-cs"/>
              </a:rPr>
              <a:t>が、小規模設計事務所や建物管理者にとっては、非常に厳しいと考えられています。</a:t>
            </a:r>
            <a:endParaRPr lang="ja-JP" altLang="en-US" sz="1200" dirty="0"/>
          </a:p>
        </p:txBody>
      </p:sp>
      <p:sp>
        <p:nvSpPr>
          <p:cNvPr id="4" name="スライド番号プレースホルダー 3"/>
          <p:cNvSpPr>
            <a:spLocks noGrp="1"/>
          </p:cNvSpPr>
          <p:nvPr>
            <p:ph type="sldNum" sz="quarter" idx="5"/>
          </p:nvPr>
        </p:nvSpPr>
        <p:spPr/>
        <p:txBody>
          <a:bodyPr/>
          <a:lstStyle/>
          <a:p>
            <a:fld id="{14A616D6-3492-46BF-AECC-75241CAAF4D0}" type="slidenum">
              <a:rPr kumimoji="1" lang="ja-JP" altLang="en-US" smtClean="0"/>
              <a:t>5</a:t>
            </a:fld>
            <a:endParaRPr kumimoji="1" lang="ja-JP" altLang="en-US"/>
          </a:p>
        </p:txBody>
      </p:sp>
    </p:spTree>
    <p:extLst>
      <p:ext uri="{BB962C8B-B14F-4D97-AF65-F5344CB8AC3E}">
        <p14:creationId xmlns:p14="http://schemas.microsoft.com/office/powerpoint/2010/main" val="23885706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A94DA4-DF29-BC68-D208-BD2BFAC8EF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F32115-1546-6E3A-BEC1-D1AAED5661B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C0EB30-66CA-E691-7CAD-3914B70D70E4}"/>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抽出したクリティカルパスの見える化を実現しました。</a:t>
            </a: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zh-CN" sz="1200"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zh-CN" sz="1200" dirty="0"/>
          </a:p>
          <a:p>
            <a:pPr defTabSz="457200">
              <a:lnSpc>
                <a:spcPct val="200000"/>
              </a:lnSpc>
              <a:buNone/>
            </a:pPr>
            <a:r>
              <a:rPr lang="zh-CN" altLang="en-US" sz="1200" dirty="0"/>
              <a:t>最终关键路径的结果还可以传递到基于</a:t>
            </a:r>
            <a:r>
              <a:rPr lang="en-US" altLang="zh-CN" sz="1200" dirty="0"/>
              <a:t>Web3D</a:t>
            </a:r>
            <a:r>
              <a:rPr lang="zh-CN" altLang="en-US" sz="1200" dirty="0"/>
              <a:t>的三维界面进行高亮显示。</a:t>
            </a:r>
            <a:endParaRPr lang="ja-JP" altLang="en-US" sz="1200" dirty="0"/>
          </a:p>
        </p:txBody>
      </p:sp>
      <p:sp>
        <p:nvSpPr>
          <p:cNvPr id="4" name="スライド番号プレースホルダー 3">
            <a:extLst>
              <a:ext uri="{FF2B5EF4-FFF2-40B4-BE49-F238E27FC236}">
                <a16:creationId xmlns:a16="http://schemas.microsoft.com/office/drawing/2014/main" id="{C193B870-3748-1FDE-2C60-17FCC656583C}"/>
              </a:ext>
            </a:extLst>
          </p:cNvPr>
          <p:cNvSpPr>
            <a:spLocks noGrp="1"/>
          </p:cNvSpPr>
          <p:nvPr>
            <p:ph type="sldNum" sz="quarter" idx="5"/>
          </p:nvPr>
        </p:nvSpPr>
        <p:spPr/>
        <p:txBody>
          <a:bodyPr/>
          <a:lstStyle/>
          <a:p>
            <a:fld id="{14A616D6-3492-46BF-AECC-75241CAAF4D0}" type="slidenum">
              <a:rPr kumimoji="1" lang="ja-JP" altLang="en-US" smtClean="0"/>
              <a:t>50</a:t>
            </a:fld>
            <a:endParaRPr kumimoji="1" lang="ja-JP" altLang="en-US"/>
          </a:p>
        </p:txBody>
      </p:sp>
    </p:spTree>
    <p:extLst>
      <p:ext uri="{BB962C8B-B14F-4D97-AF65-F5344CB8AC3E}">
        <p14:creationId xmlns:p14="http://schemas.microsoft.com/office/powerpoint/2010/main" val="19922481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D64F-11D5-078D-AEEC-33DE63BDF6F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5A59594-587D-FD1B-0CDC-D1CBD6DA251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C0C1F23-D501-DBE9-FAC1-B90443FFAE88}"/>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新菱冷熱工業株式会社の現場データを分析すると同時に、図に示す空調冷水および冷却水システムについても同様の分析を行いました。このシステムは全体で</a:t>
            </a:r>
            <a:r>
              <a:rPr lang="en-US" altLang="ja-JP" dirty="0"/>
              <a:t>4</a:t>
            </a:r>
            <a:r>
              <a:rPr lang="ja-JP" altLang="en-US" dirty="0"/>
              <a:t>つのケースから構成されており、それぞれ冷水供給システム、冷水戻りシステム、冷却水供給システム、冷却水戻りシステム</a:t>
            </a:r>
            <a:endParaRPr lang="en-US" altLang="zh-CN" sz="1200"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zh-CN" sz="1200" dirty="0"/>
          </a:p>
          <a:p>
            <a:pPr defTabSz="457200">
              <a:lnSpc>
                <a:spcPct val="200000"/>
              </a:lnSpc>
              <a:buNone/>
            </a:pPr>
            <a:endParaRPr lang="en-US" altLang="ja-JP" sz="1200" dirty="0"/>
          </a:p>
        </p:txBody>
      </p:sp>
      <p:sp>
        <p:nvSpPr>
          <p:cNvPr id="4" name="スライド番号プレースホルダー 3">
            <a:extLst>
              <a:ext uri="{FF2B5EF4-FFF2-40B4-BE49-F238E27FC236}">
                <a16:creationId xmlns:a16="http://schemas.microsoft.com/office/drawing/2014/main" id="{90FAC2F5-731C-6C3F-07E0-99CC821CA634}"/>
              </a:ext>
            </a:extLst>
          </p:cNvPr>
          <p:cNvSpPr>
            <a:spLocks noGrp="1"/>
          </p:cNvSpPr>
          <p:nvPr>
            <p:ph type="sldNum" sz="quarter" idx="5"/>
          </p:nvPr>
        </p:nvSpPr>
        <p:spPr/>
        <p:txBody>
          <a:bodyPr/>
          <a:lstStyle/>
          <a:p>
            <a:fld id="{14A616D6-3492-46BF-AECC-75241CAAF4D0}" type="slidenum">
              <a:rPr kumimoji="1" lang="ja-JP" altLang="en-US" smtClean="0"/>
              <a:t>51</a:t>
            </a:fld>
            <a:endParaRPr kumimoji="1" lang="ja-JP" altLang="en-US"/>
          </a:p>
        </p:txBody>
      </p:sp>
    </p:spTree>
    <p:extLst>
      <p:ext uri="{BB962C8B-B14F-4D97-AF65-F5344CB8AC3E}">
        <p14:creationId xmlns:p14="http://schemas.microsoft.com/office/powerpoint/2010/main" val="34666946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BCE00-B9EC-8A27-97AF-E2748902FD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A60334-7E46-05A7-33E5-F49F25ACD3A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DC5348F-074B-E805-6AE2-6A1D040C6038}"/>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これらは</a:t>
            </a:r>
            <a:r>
              <a:rPr lang="en-US" altLang="ja-JP" dirty="0"/>
              <a:t>Case2</a:t>
            </a:r>
            <a:r>
              <a:rPr lang="ja-JP" altLang="en-US" dirty="0"/>
              <a:t>から</a:t>
            </a:r>
            <a:r>
              <a:rPr lang="en-US" altLang="ja-JP" dirty="0"/>
              <a:t>Case5</a:t>
            </a:r>
            <a:r>
              <a:rPr lang="ja-JP" altLang="en-US" dirty="0"/>
              <a:t>までの分析結果です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这些是</a:t>
            </a:r>
            <a:r>
              <a:rPr lang="en-US" altLang="zh-CN" sz="1200" dirty="0"/>
              <a:t>case2</a:t>
            </a:r>
            <a:r>
              <a:rPr lang="zh-CN" altLang="en-US" sz="1200" dirty="0"/>
              <a:t>到</a:t>
            </a:r>
            <a:r>
              <a:rPr lang="en-US" altLang="zh-CN" sz="1200" dirty="0"/>
              <a:t>case5</a:t>
            </a:r>
            <a:r>
              <a:rPr lang="zh-CN" altLang="en-US" sz="1200" dirty="0"/>
              <a:t>的分析结果</a:t>
            </a:r>
            <a:endParaRPr lang="ja-JP" altLang="en-US" sz="1200" dirty="0"/>
          </a:p>
        </p:txBody>
      </p:sp>
      <p:sp>
        <p:nvSpPr>
          <p:cNvPr id="4" name="スライド番号プレースホルダー 3">
            <a:extLst>
              <a:ext uri="{FF2B5EF4-FFF2-40B4-BE49-F238E27FC236}">
                <a16:creationId xmlns:a16="http://schemas.microsoft.com/office/drawing/2014/main" id="{A9AD7FDA-0C4B-96B3-FCED-BCB945C997AB}"/>
              </a:ext>
            </a:extLst>
          </p:cNvPr>
          <p:cNvSpPr>
            <a:spLocks noGrp="1"/>
          </p:cNvSpPr>
          <p:nvPr>
            <p:ph type="sldNum" sz="quarter" idx="5"/>
          </p:nvPr>
        </p:nvSpPr>
        <p:spPr/>
        <p:txBody>
          <a:bodyPr/>
          <a:lstStyle/>
          <a:p>
            <a:fld id="{14A616D6-3492-46BF-AECC-75241CAAF4D0}" type="slidenum">
              <a:rPr kumimoji="1" lang="ja-JP" altLang="en-US" smtClean="0"/>
              <a:t>52</a:t>
            </a:fld>
            <a:endParaRPr kumimoji="1" lang="ja-JP" altLang="en-US"/>
          </a:p>
        </p:txBody>
      </p:sp>
    </p:spTree>
    <p:extLst>
      <p:ext uri="{BB962C8B-B14F-4D97-AF65-F5344CB8AC3E}">
        <p14:creationId xmlns:p14="http://schemas.microsoft.com/office/powerpoint/2010/main" val="19031510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F1A61-A978-0136-0F41-9511E1F4249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F103466-D63A-1A06-CFEC-E2A59643D65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1A9AC0F-5494-2987-00F2-59FF11678E35}"/>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sz="1200" dirty="0"/>
              <a:t>冷水戻りシステム</a:t>
            </a:r>
            <a:endParaRPr lang="en-US" altLang="ja-JP" sz="1200" dirty="0"/>
          </a:p>
          <a:p>
            <a:pPr defTabSz="457200">
              <a:lnSpc>
                <a:spcPct val="200000"/>
              </a:lnSpc>
              <a:buNone/>
            </a:pPr>
            <a:endParaRPr lang="en-US" altLang="ja-JP" sz="1200" dirty="0"/>
          </a:p>
          <a:p>
            <a:pPr defTabSz="457200">
              <a:lnSpc>
                <a:spcPct val="200000"/>
              </a:lnSpc>
              <a:buNone/>
            </a:pPr>
            <a:endParaRPr lang="en-US" altLang="ja-JP" sz="1200" dirty="0"/>
          </a:p>
        </p:txBody>
      </p:sp>
      <p:sp>
        <p:nvSpPr>
          <p:cNvPr id="4" name="スライド番号プレースホルダー 3">
            <a:extLst>
              <a:ext uri="{FF2B5EF4-FFF2-40B4-BE49-F238E27FC236}">
                <a16:creationId xmlns:a16="http://schemas.microsoft.com/office/drawing/2014/main" id="{7F754FAC-5B17-A89B-358D-EA20D084A7E4}"/>
              </a:ext>
            </a:extLst>
          </p:cNvPr>
          <p:cNvSpPr>
            <a:spLocks noGrp="1"/>
          </p:cNvSpPr>
          <p:nvPr>
            <p:ph type="sldNum" sz="quarter" idx="5"/>
          </p:nvPr>
        </p:nvSpPr>
        <p:spPr/>
        <p:txBody>
          <a:bodyPr/>
          <a:lstStyle/>
          <a:p>
            <a:fld id="{14A616D6-3492-46BF-AECC-75241CAAF4D0}" type="slidenum">
              <a:rPr kumimoji="1" lang="ja-JP" altLang="en-US" smtClean="0"/>
              <a:t>53</a:t>
            </a:fld>
            <a:endParaRPr kumimoji="1" lang="ja-JP" altLang="en-US"/>
          </a:p>
        </p:txBody>
      </p:sp>
    </p:spTree>
    <p:extLst>
      <p:ext uri="{BB962C8B-B14F-4D97-AF65-F5344CB8AC3E}">
        <p14:creationId xmlns:p14="http://schemas.microsoft.com/office/powerpoint/2010/main" val="13681246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64E4A-05BD-C776-3708-BA3C050478C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006129-1F98-E149-4569-7270336552A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E6FD0-8B8E-1DFC-3A47-0B0EDA6175F8}"/>
              </a:ext>
            </a:extLst>
          </p:cNvPr>
          <p:cNvSpPr>
            <a:spLocks noGrp="1"/>
          </p:cNvSpPr>
          <p:nvPr>
            <p:ph type="body" idx="1"/>
          </p:nvPr>
        </p:nvSpPr>
        <p:spPr/>
        <p:txBody>
          <a:bodyPr/>
          <a:lstStyle/>
          <a:p>
            <a:pPr defTabSz="457200">
              <a:lnSpc>
                <a:spcPct val="200000"/>
              </a:lnSpc>
              <a:buNone/>
            </a:pPr>
            <a:endParaRPr lang="ja-JP" altLang="en-US" sz="1200" dirty="0"/>
          </a:p>
        </p:txBody>
      </p:sp>
      <p:sp>
        <p:nvSpPr>
          <p:cNvPr id="4" name="スライド番号プレースホルダー 3">
            <a:extLst>
              <a:ext uri="{FF2B5EF4-FFF2-40B4-BE49-F238E27FC236}">
                <a16:creationId xmlns:a16="http://schemas.microsoft.com/office/drawing/2014/main" id="{9DB6E4BC-6939-1C45-961F-2379456F987D}"/>
              </a:ext>
            </a:extLst>
          </p:cNvPr>
          <p:cNvSpPr>
            <a:spLocks noGrp="1"/>
          </p:cNvSpPr>
          <p:nvPr>
            <p:ph type="sldNum" sz="quarter" idx="5"/>
          </p:nvPr>
        </p:nvSpPr>
        <p:spPr/>
        <p:txBody>
          <a:bodyPr/>
          <a:lstStyle/>
          <a:p>
            <a:fld id="{14A616D6-3492-46BF-AECC-75241CAAF4D0}" type="slidenum">
              <a:rPr kumimoji="1" lang="ja-JP" altLang="en-US" smtClean="0"/>
              <a:t>54</a:t>
            </a:fld>
            <a:endParaRPr kumimoji="1" lang="ja-JP" altLang="en-US"/>
          </a:p>
        </p:txBody>
      </p:sp>
    </p:spTree>
    <p:extLst>
      <p:ext uri="{BB962C8B-B14F-4D97-AF65-F5344CB8AC3E}">
        <p14:creationId xmlns:p14="http://schemas.microsoft.com/office/powerpoint/2010/main" val="4057725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FCE0B-C5EA-19A7-248F-A2C6FB5C4BB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6A10CEB-23AB-65AE-188C-788536E413A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0C067E5-C54D-F004-C3C0-192F373DCFE7}"/>
              </a:ext>
            </a:extLst>
          </p:cNvPr>
          <p:cNvSpPr>
            <a:spLocks noGrp="1"/>
          </p:cNvSpPr>
          <p:nvPr>
            <p:ph type="body" idx="1"/>
          </p:nvPr>
        </p:nvSpPr>
        <p:spPr/>
        <p:txBody>
          <a:bodyPr/>
          <a:lstStyle/>
          <a:p>
            <a:pPr defTabSz="457200">
              <a:lnSpc>
                <a:spcPct val="200000"/>
              </a:lnSpc>
              <a:buNone/>
            </a:pPr>
            <a:endParaRPr lang="ja-JP" altLang="en-US" sz="1200" dirty="0"/>
          </a:p>
        </p:txBody>
      </p:sp>
      <p:sp>
        <p:nvSpPr>
          <p:cNvPr id="4" name="スライド番号プレースホルダー 3">
            <a:extLst>
              <a:ext uri="{FF2B5EF4-FFF2-40B4-BE49-F238E27FC236}">
                <a16:creationId xmlns:a16="http://schemas.microsoft.com/office/drawing/2014/main" id="{22477D21-2059-61D0-11A3-1436CFAB954A}"/>
              </a:ext>
            </a:extLst>
          </p:cNvPr>
          <p:cNvSpPr>
            <a:spLocks noGrp="1"/>
          </p:cNvSpPr>
          <p:nvPr>
            <p:ph type="sldNum" sz="quarter" idx="5"/>
          </p:nvPr>
        </p:nvSpPr>
        <p:spPr/>
        <p:txBody>
          <a:bodyPr/>
          <a:lstStyle/>
          <a:p>
            <a:fld id="{14A616D6-3492-46BF-AECC-75241CAAF4D0}" type="slidenum">
              <a:rPr kumimoji="1" lang="ja-JP" altLang="en-US" smtClean="0"/>
              <a:t>55</a:t>
            </a:fld>
            <a:endParaRPr kumimoji="1" lang="ja-JP" altLang="en-US"/>
          </a:p>
        </p:txBody>
      </p:sp>
    </p:spTree>
    <p:extLst>
      <p:ext uri="{BB962C8B-B14F-4D97-AF65-F5344CB8AC3E}">
        <p14:creationId xmlns:p14="http://schemas.microsoft.com/office/powerpoint/2010/main" val="2013720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85406-B671-DE19-EE38-1A05918594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8F8E8A9-AE55-FABD-00C7-CBD7BC38509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43CFE79-F191-FD6A-AA2F-69E94A32A0DC}"/>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解析結果から、</a:t>
            </a:r>
            <a:r>
              <a:rPr lang="en-US" altLang="ja-JP" dirty="0"/>
              <a:t>Case1</a:t>
            </a:r>
            <a:r>
              <a:rPr lang="ja-JP" altLang="en-US" dirty="0"/>
              <a:t>から</a:t>
            </a:r>
            <a:r>
              <a:rPr lang="en-US" altLang="ja-JP" dirty="0"/>
              <a:t>Case6</a:t>
            </a:r>
            <a:r>
              <a:rPr lang="ja-JP" altLang="en-US" dirty="0"/>
              <a:t>までの</a:t>
            </a:r>
            <a:r>
              <a:rPr lang="en-US" altLang="ja-JP" dirty="0"/>
              <a:t>IFC</a:t>
            </a:r>
            <a:r>
              <a:rPr lang="ja-JP" altLang="en-US" dirty="0"/>
              <a:t>エンティティ数の合計値と、それに対応するグラフデータのエンティティ数の合計を比較することで、グラフデータではエンティティ数が著しく削減されていることが明らかとなりました。新菱冷熱工業株式会社の</a:t>
            </a:r>
            <a:r>
              <a:rPr lang="en-US" altLang="ja-JP" dirty="0"/>
              <a:t>Case1</a:t>
            </a:r>
            <a:r>
              <a:rPr lang="ja-JP" altLang="en-US" dirty="0"/>
              <a:t>を例にとると、</a:t>
            </a:r>
            <a:r>
              <a:rPr lang="en-US" altLang="ja-JP" dirty="0"/>
              <a:t>1091</a:t>
            </a:r>
            <a:r>
              <a:rPr lang="ja-JP" altLang="en-US" dirty="0"/>
              <a:t>個のエンティティが削減されており、すべてのケースにおいて平均削減率は</a:t>
            </a:r>
            <a:r>
              <a:rPr lang="en-US" altLang="ja-JP" dirty="0"/>
              <a:t>70</a:t>
            </a:r>
            <a:r>
              <a:rPr lang="ja-JP" altLang="en-US" dirty="0"/>
              <a:t>％以上となっています。</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实验结果表明，通过</a:t>
            </a:r>
            <a:r>
              <a:rPr lang="en-US" altLang="zh-CN" sz="1200" dirty="0"/>
              <a:t>case1</a:t>
            </a:r>
            <a:r>
              <a:rPr lang="zh-CN" altLang="en-US" sz="1200" dirty="0"/>
              <a:t>到</a:t>
            </a:r>
            <a:r>
              <a:rPr lang="en-US" altLang="zh-CN" sz="1200" dirty="0"/>
              <a:t>case6</a:t>
            </a:r>
            <a:r>
              <a:rPr lang="zh-CN" altLang="en-US" sz="1200" dirty="0"/>
              <a:t>的</a:t>
            </a:r>
            <a:r>
              <a:rPr lang="en-US" altLang="zh-CN" sz="1200" dirty="0"/>
              <a:t>IFC</a:t>
            </a:r>
            <a:r>
              <a:rPr lang="zh-CN" altLang="en-US" sz="1200" dirty="0"/>
              <a:t>实体数量总和与对应的图数据的实体数量总和进行比较，可以看到实体数量在图数据中发生了显著的减少。以</a:t>
            </a:r>
            <a:r>
              <a:rPr lang="zh-CN" altLang="en-US" dirty="0"/>
              <a:t>新菱冷熱工業株式会社的</a:t>
            </a:r>
            <a:r>
              <a:rPr lang="en-US" altLang="zh-CN" sz="1200" dirty="0"/>
              <a:t>Case1</a:t>
            </a:r>
            <a:r>
              <a:rPr lang="zh-CN" altLang="en-US" sz="1200" dirty="0"/>
              <a:t>为例，减少了</a:t>
            </a:r>
            <a:r>
              <a:rPr lang="en-US" altLang="zh-CN" sz="1200" dirty="0"/>
              <a:t>1091</a:t>
            </a:r>
            <a:r>
              <a:rPr lang="zh-CN" altLang="en-US" sz="1200" dirty="0"/>
              <a:t>个实体，所有的</a:t>
            </a:r>
            <a:r>
              <a:rPr lang="en-US" altLang="zh-CN" sz="1200" dirty="0"/>
              <a:t>case</a:t>
            </a:r>
            <a:r>
              <a:rPr lang="zh-CN" altLang="en-US" sz="1200" dirty="0"/>
              <a:t>平均削减率都在</a:t>
            </a:r>
            <a:r>
              <a:rPr lang="en-US" altLang="zh-CN" sz="1200" dirty="0"/>
              <a:t>70%</a:t>
            </a:r>
            <a:r>
              <a:rPr lang="zh-CN" altLang="en-US" sz="1200" dirty="0"/>
              <a:t>以上。</a:t>
            </a: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上面是</a:t>
            </a:r>
            <a:r>
              <a:rPr lang="en-US" altLang="zh-CN" sz="1200" dirty="0"/>
              <a:t>case1</a:t>
            </a:r>
            <a:r>
              <a:rPr lang="zh-CN" altLang="en-US" sz="1200" dirty="0"/>
              <a:t>到</a:t>
            </a:r>
            <a:r>
              <a:rPr lang="en-US" altLang="zh-CN" sz="1200" dirty="0"/>
              <a:t>6</a:t>
            </a:r>
            <a:r>
              <a:rPr lang="zh-CN" altLang="en-US" sz="1200" dirty="0"/>
              <a:t>的</a:t>
            </a:r>
            <a:r>
              <a:rPr lang="en-US" altLang="zh-CN" sz="1200" dirty="0"/>
              <a:t>IFC</a:t>
            </a:r>
            <a:r>
              <a:rPr lang="zh-CN" altLang="en-US" sz="1200" dirty="0"/>
              <a:t>总计，下面是图数据库数据，消减了多少。</a:t>
            </a:r>
            <a:r>
              <a:rPr lang="en-US" altLang="zh-CN" sz="1200" dirty="0"/>
              <a:t>Case1</a:t>
            </a:r>
            <a:r>
              <a:rPr lang="zh-CN" altLang="en-US" sz="1200" dirty="0"/>
              <a:t>可以详述，其他的</a:t>
            </a:r>
            <a:r>
              <a:rPr lang="en-US" altLang="zh-CN" sz="1200" dirty="0"/>
              <a:t>case</a:t>
            </a:r>
            <a:r>
              <a:rPr lang="zh-CN" altLang="en-US" sz="1200" dirty="0"/>
              <a:t>也消减了</a:t>
            </a:r>
            <a:r>
              <a:rPr lang="en-US" altLang="zh-CN" sz="1200" dirty="0"/>
              <a:t>70%</a:t>
            </a:r>
            <a:r>
              <a:rPr lang="zh-CN" altLang="en-US" sz="1200" dirty="0"/>
              <a:t>以上。</a:t>
            </a:r>
            <a:endParaRPr lang="en-US" altLang="ja-JP" sz="1200" dirty="0"/>
          </a:p>
          <a:p>
            <a:pPr defTabSz="457200">
              <a:lnSpc>
                <a:spcPct val="200000"/>
              </a:lnSpc>
              <a:buNone/>
            </a:pPr>
            <a:endParaRPr lang="en-US" altLang="ja-JP" sz="1200" dirty="0"/>
          </a:p>
        </p:txBody>
      </p:sp>
      <p:sp>
        <p:nvSpPr>
          <p:cNvPr id="4" name="スライド番号プレースホルダー 3">
            <a:extLst>
              <a:ext uri="{FF2B5EF4-FFF2-40B4-BE49-F238E27FC236}">
                <a16:creationId xmlns:a16="http://schemas.microsoft.com/office/drawing/2014/main" id="{26E7550E-F98B-2E32-377E-03CCD507A9D6}"/>
              </a:ext>
            </a:extLst>
          </p:cNvPr>
          <p:cNvSpPr>
            <a:spLocks noGrp="1"/>
          </p:cNvSpPr>
          <p:nvPr>
            <p:ph type="sldNum" sz="quarter" idx="5"/>
          </p:nvPr>
        </p:nvSpPr>
        <p:spPr/>
        <p:txBody>
          <a:bodyPr/>
          <a:lstStyle/>
          <a:p>
            <a:fld id="{14A616D6-3492-46BF-AECC-75241CAAF4D0}" type="slidenum">
              <a:rPr kumimoji="1" lang="ja-JP" altLang="en-US" smtClean="0"/>
              <a:t>56</a:t>
            </a:fld>
            <a:endParaRPr kumimoji="1" lang="ja-JP" altLang="en-US"/>
          </a:p>
        </p:txBody>
      </p:sp>
    </p:spTree>
    <p:extLst>
      <p:ext uri="{BB962C8B-B14F-4D97-AF65-F5344CB8AC3E}">
        <p14:creationId xmlns:p14="http://schemas.microsoft.com/office/powerpoint/2010/main" val="6356610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1F4AE-98E0-BF58-4D7F-B7C0AE142EC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F49CAB2-73A0-5DB2-D8AC-91011CA3474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B043DE1-EB64-1428-31C8-DECCCE570606}"/>
              </a:ext>
            </a:extLst>
          </p:cNvPr>
          <p:cNvSpPr>
            <a:spLocks noGrp="1"/>
          </p:cNvSpPr>
          <p:nvPr>
            <p:ph type="body" idx="1"/>
          </p:nvPr>
        </p:nvSpPr>
        <p:spPr/>
        <p:txBody>
          <a:bodyPr/>
          <a:lstStyle/>
          <a:p>
            <a:pPr defTabSz="457200">
              <a:lnSpc>
                <a:spcPct val="200000"/>
              </a:lnSpc>
              <a:buNone/>
            </a:pPr>
            <a:r>
              <a:rPr kumimoji="1" lang="ja-JP" altLang="ja-JP" sz="1200" kern="1200" dirty="0">
                <a:solidFill>
                  <a:schemeClr val="tx1"/>
                </a:solidFill>
                <a:effectLst/>
                <a:latin typeface="+mn-lt"/>
                <a:ea typeface="+mn-ea"/>
                <a:cs typeface="+mn-cs"/>
              </a:rPr>
              <a:t>私の博士論文の研究テーマは「空調システムにおける軽量型</a:t>
            </a:r>
            <a:r>
              <a:rPr kumimoji="1" lang="en-US" altLang="ja-JP" sz="1200" kern="1200" dirty="0">
                <a:solidFill>
                  <a:schemeClr val="tx1"/>
                </a:solidFill>
                <a:effectLst/>
                <a:latin typeface="+mn-lt"/>
                <a:ea typeface="+mn-ea"/>
                <a:cs typeface="+mn-cs"/>
              </a:rPr>
              <a:t>BIM</a:t>
            </a:r>
            <a:r>
              <a:rPr kumimoji="1" lang="ja-JP" altLang="ja-JP" sz="1200" kern="1200" dirty="0">
                <a:solidFill>
                  <a:schemeClr val="tx1"/>
                </a:solidFill>
                <a:effectLst/>
                <a:latin typeface="+mn-lt"/>
                <a:ea typeface="+mn-ea"/>
                <a:cs typeface="+mn-cs"/>
              </a:rPr>
              <a:t>設計ツールの開発に関する研究」で</a:t>
            </a:r>
            <a:r>
              <a:rPr kumimoji="1" lang="ja-JP" altLang="en-US" sz="1200" kern="1200" dirty="0">
                <a:solidFill>
                  <a:schemeClr val="tx1"/>
                </a:solidFill>
                <a:effectLst/>
                <a:latin typeface="+mn-lt"/>
                <a:ea typeface="+mn-ea"/>
                <a:cs typeface="+mn-cs"/>
              </a:rPr>
              <a:t>す。</a:t>
            </a:r>
            <a:endParaRPr lang="en-US" altLang="ja-JP" sz="1200" dirty="0"/>
          </a:p>
          <a:p>
            <a:pPr fontAlgn="ctr"/>
            <a:endParaRPr lang="en-US" altLang="ja-JP" sz="1200" dirty="0"/>
          </a:p>
          <a:p>
            <a:pPr fontAlgn="ctr"/>
            <a:r>
              <a:rPr kumimoji="1" lang="ja-JP" altLang="ja-JP" sz="1200" kern="1200" dirty="0">
                <a:solidFill>
                  <a:schemeClr val="tx1"/>
                </a:solidFill>
                <a:effectLst/>
                <a:latin typeface="+mn-lt"/>
                <a:ea typeface="+mn-ea"/>
                <a:cs typeface="+mn-cs"/>
              </a:rPr>
              <a:t>既存の</a:t>
            </a:r>
            <a:r>
              <a:rPr kumimoji="1" lang="en-US" altLang="ja-JP" sz="1200" kern="1200" dirty="0">
                <a:solidFill>
                  <a:schemeClr val="tx1"/>
                </a:solidFill>
                <a:effectLst/>
                <a:latin typeface="+mn-lt"/>
                <a:ea typeface="+mn-ea"/>
                <a:cs typeface="+mn-cs"/>
              </a:rPr>
              <a:t>BIM</a:t>
            </a:r>
            <a:r>
              <a:rPr kumimoji="1" lang="ja-JP" altLang="ja-JP" sz="1200" kern="1200" dirty="0">
                <a:solidFill>
                  <a:schemeClr val="tx1"/>
                </a:solidFill>
                <a:effectLst/>
                <a:latin typeface="+mn-lt"/>
                <a:ea typeface="+mn-ea"/>
                <a:cs typeface="+mn-cs"/>
              </a:rPr>
              <a:t>ソフトウェアは</a:t>
            </a:r>
            <a:r>
              <a:rPr kumimoji="1" lang="en-US" altLang="ja-JP" sz="1200" kern="1200" dirty="0">
                <a:solidFill>
                  <a:schemeClr val="tx1"/>
                </a:solidFill>
                <a:effectLst/>
                <a:latin typeface="+mn-lt"/>
                <a:ea typeface="+mn-ea"/>
                <a:cs typeface="+mn-cs"/>
              </a:rPr>
              <a:t>3</a:t>
            </a:r>
            <a:r>
              <a:rPr kumimoji="1" lang="ja-JP" altLang="ja-JP" sz="1200" kern="1200" dirty="0">
                <a:solidFill>
                  <a:schemeClr val="tx1"/>
                </a:solidFill>
                <a:effectLst/>
                <a:latin typeface="+mn-lt"/>
                <a:ea typeface="+mn-ea"/>
                <a:cs typeface="+mn-cs"/>
              </a:rPr>
              <a:t>次元ベースでモデルを作成しているため、</a:t>
            </a:r>
            <a:r>
              <a:rPr kumimoji="1" lang="ja-JP" altLang="en-US" sz="1200" kern="1200" dirty="0">
                <a:solidFill>
                  <a:schemeClr val="tx1"/>
                </a:solidFill>
                <a:effectLst/>
                <a:latin typeface="+mn-lt"/>
                <a:ea typeface="+mn-ea"/>
                <a:cs typeface="+mn-cs"/>
              </a:rPr>
              <a:t>ソフトウェア</a:t>
            </a:r>
            <a:r>
              <a:rPr kumimoji="1" lang="ja-JP" altLang="ja-JP" sz="1200" kern="1200" dirty="0">
                <a:solidFill>
                  <a:schemeClr val="tx1"/>
                </a:solidFill>
                <a:effectLst/>
                <a:latin typeface="+mn-lt"/>
                <a:ea typeface="+mn-ea"/>
                <a:cs typeface="+mn-cs"/>
              </a:rPr>
              <a:t>のデータ容量が膨大であり、</a:t>
            </a:r>
            <a:r>
              <a:rPr kumimoji="1" lang="en-US" altLang="ja-JP" sz="1200" kern="1200" dirty="0">
                <a:solidFill>
                  <a:schemeClr val="tx1"/>
                </a:solidFill>
                <a:effectLst/>
                <a:latin typeface="+mn-lt"/>
                <a:ea typeface="+mn-ea"/>
                <a:cs typeface="+mn-cs"/>
              </a:rPr>
              <a:t>BIM</a:t>
            </a:r>
            <a:r>
              <a:rPr kumimoji="1" lang="ja-JP" altLang="ja-JP" sz="1200" kern="1200" dirty="0">
                <a:solidFill>
                  <a:schemeClr val="tx1"/>
                </a:solidFill>
                <a:effectLst/>
                <a:latin typeface="+mn-lt"/>
                <a:ea typeface="+mn-ea"/>
                <a:cs typeface="+mn-cs"/>
              </a:rPr>
              <a:t>モデルの表示に時間がかかります。大規模で複雑な空調システム</a:t>
            </a:r>
            <a:r>
              <a:rPr kumimoji="1" lang="ja-JP" altLang="en-US" sz="1200" kern="1200" dirty="0">
                <a:solidFill>
                  <a:schemeClr val="tx1"/>
                </a:solidFill>
                <a:effectLst/>
                <a:latin typeface="+mn-lt"/>
                <a:ea typeface="+mn-ea"/>
                <a:cs typeface="+mn-cs"/>
              </a:rPr>
              <a:t>、例えば、</a:t>
            </a:r>
            <a:r>
              <a:rPr kumimoji="1" lang="ja-JP" altLang="ja-JP" sz="1200" kern="1200" dirty="0">
                <a:solidFill>
                  <a:schemeClr val="tx1"/>
                </a:solidFill>
                <a:effectLst/>
                <a:latin typeface="+mn-lt"/>
                <a:ea typeface="+mn-ea"/>
                <a:cs typeface="+mn-cs"/>
              </a:rPr>
              <a:t>（図１</a:t>
            </a:r>
            <a:r>
              <a:rPr kumimoji="1" lang="ja-JP" altLang="en-US" sz="1200" kern="1200" dirty="0">
                <a:solidFill>
                  <a:schemeClr val="tx1"/>
                </a:solidFill>
                <a:effectLst/>
                <a:latin typeface="+mn-lt"/>
                <a:ea typeface="+mn-ea"/>
                <a:cs typeface="+mn-cs"/>
              </a:rPr>
              <a:t>に示すように</a:t>
            </a:r>
            <a:r>
              <a:rPr kumimoji="1" lang="ja-JP" altLang="ja-JP" sz="1200" kern="1200" dirty="0">
                <a:solidFill>
                  <a:schemeClr val="tx1"/>
                </a:solidFill>
                <a:effectLst/>
                <a:latin typeface="+mn-lt"/>
                <a:ea typeface="+mn-ea"/>
                <a:cs typeface="+mn-cs"/>
              </a:rPr>
              <a:t>）</a:t>
            </a:r>
            <a:r>
              <a:rPr lang="zh-CN" altLang="ja-JP" dirty="0"/>
              <a:t>新菱冷熱工業株式会社</a:t>
            </a:r>
            <a:r>
              <a:rPr lang="ja-JP" altLang="en-US" dirty="0"/>
              <a:t>が提供した現場の大規模空調システム</a:t>
            </a:r>
            <a:r>
              <a:rPr kumimoji="1" lang="ja-JP" altLang="ja-JP" sz="1200" kern="1200" dirty="0">
                <a:solidFill>
                  <a:schemeClr val="tx1"/>
                </a:solidFill>
                <a:effectLst/>
                <a:latin typeface="+mn-lt"/>
                <a:ea typeface="+mn-ea"/>
                <a:cs typeface="+mn-cs"/>
              </a:rPr>
              <a:t>を設計する</a:t>
            </a:r>
            <a:r>
              <a:rPr kumimoji="1" lang="ja-JP" altLang="en-US" sz="1200" kern="1200" dirty="0">
                <a:solidFill>
                  <a:schemeClr val="tx1"/>
                </a:solidFill>
                <a:effectLst/>
                <a:latin typeface="+mn-lt"/>
                <a:ea typeface="+mn-ea"/>
                <a:cs typeface="+mn-cs"/>
              </a:rPr>
              <a:t>際に</a:t>
            </a:r>
            <a:r>
              <a:rPr kumimoji="1" lang="ja-JP" altLang="ja-JP" sz="1200" kern="1200" dirty="0">
                <a:solidFill>
                  <a:schemeClr val="tx1"/>
                </a:solidFill>
                <a:effectLst/>
                <a:latin typeface="+mn-lt"/>
                <a:ea typeface="+mn-ea"/>
                <a:cs typeface="+mn-cs"/>
              </a:rPr>
              <a:t>、パソコンの推奨メモリが</a:t>
            </a:r>
            <a:r>
              <a:rPr kumimoji="1" lang="en-US" altLang="ja-JP" sz="1200" kern="1200" dirty="0">
                <a:solidFill>
                  <a:schemeClr val="tx1"/>
                </a:solidFill>
                <a:effectLst/>
                <a:latin typeface="+mn-lt"/>
                <a:ea typeface="+mn-ea"/>
                <a:cs typeface="+mn-cs"/>
              </a:rPr>
              <a:t>64GB</a:t>
            </a:r>
            <a:r>
              <a:rPr kumimoji="1" lang="ja-JP" altLang="ja-JP" sz="1200" kern="1200" dirty="0">
                <a:solidFill>
                  <a:schemeClr val="tx1"/>
                </a:solidFill>
                <a:effectLst/>
                <a:latin typeface="+mn-lt"/>
                <a:ea typeface="+mn-ea"/>
                <a:cs typeface="+mn-cs"/>
              </a:rPr>
              <a:t>、ディスク空き容量が</a:t>
            </a:r>
            <a:r>
              <a:rPr kumimoji="1" lang="en-US" altLang="ja-JP" sz="1200" kern="1200" dirty="0">
                <a:solidFill>
                  <a:schemeClr val="tx1"/>
                </a:solidFill>
                <a:effectLst/>
                <a:latin typeface="+mn-lt"/>
                <a:ea typeface="+mn-ea"/>
                <a:cs typeface="+mn-cs"/>
              </a:rPr>
              <a:t>30GB</a:t>
            </a:r>
            <a:r>
              <a:rPr kumimoji="1" lang="ja-JP" altLang="ja-JP" sz="1200" kern="1200" dirty="0">
                <a:solidFill>
                  <a:schemeClr val="tx1"/>
                </a:solidFill>
                <a:effectLst/>
                <a:latin typeface="+mn-lt"/>
                <a:ea typeface="+mn-ea"/>
                <a:cs typeface="+mn-cs"/>
              </a:rPr>
              <a:t>となっており、そのため、</a:t>
            </a:r>
            <a:r>
              <a:rPr kumimoji="1" lang="en-US" altLang="ja-JP" sz="1200" kern="1200" dirty="0">
                <a:solidFill>
                  <a:schemeClr val="tx1"/>
                </a:solidFill>
                <a:effectLst/>
                <a:latin typeface="+mn-lt"/>
                <a:ea typeface="+mn-ea"/>
                <a:cs typeface="+mn-cs"/>
              </a:rPr>
              <a:t>BIM</a:t>
            </a:r>
            <a:r>
              <a:rPr kumimoji="1" lang="ja-JP" altLang="en-US" sz="1200" kern="1200" dirty="0">
                <a:solidFill>
                  <a:schemeClr val="tx1"/>
                </a:solidFill>
                <a:effectLst/>
                <a:latin typeface="+mn-lt"/>
                <a:ea typeface="+mn-ea"/>
                <a:cs typeface="+mn-cs"/>
              </a:rPr>
              <a:t>ソフトウェア</a:t>
            </a:r>
            <a:r>
              <a:rPr kumimoji="1" lang="ja-JP" altLang="ja-JP" sz="1200" kern="1200" dirty="0">
                <a:solidFill>
                  <a:schemeClr val="tx1"/>
                </a:solidFill>
                <a:effectLst/>
                <a:latin typeface="+mn-lt"/>
                <a:ea typeface="+mn-ea"/>
                <a:cs typeface="+mn-cs"/>
              </a:rPr>
              <a:t>導入のハードルが高くなっています。</a:t>
            </a:r>
            <a:r>
              <a:rPr kumimoji="1" lang="en-US" altLang="ja-JP" sz="1200" kern="1200" dirty="0">
                <a:solidFill>
                  <a:schemeClr val="tx1"/>
                </a:solidFill>
                <a:effectLst/>
                <a:latin typeface="+mn-lt"/>
                <a:ea typeface="+mn-ea"/>
                <a:cs typeface="+mn-cs"/>
              </a:rPr>
              <a:t>BIM</a:t>
            </a:r>
            <a:r>
              <a:rPr kumimoji="1" lang="ja-JP" altLang="ja-JP" sz="1200" kern="1200" dirty="0">
                <a:solidFill>
                  <a:schemeClr val="tx1"/>
                </a:solidFill>
                <a:effectLst/>
                <a:latin typeface="+mn-lt"/>
                <a:ea typeface="+mn-ea"/>
                <a:cs typeface="+mn-cs"/>
              </a:rPr>
              <a:t>設計事務所や施工会社にとっては、高性能パソコンの導入は可能</a:t>
            </a:r>
            <a:r>
              <a:rPr kumimoji="1" lang="ja-JP" altLang="en-US" sz="1200" kern="1200" dirty="0">
                <a:solidFill>
                  <a:schemeClr val="tx1"/>
                </a:solidFill>
                <a:effectLst/>
                <a:latin typeface="+mn-lt"/>
                <a:ea typeface="+mn-ea"/>
                <a:cs typeface="+mn-cs"/>
              </a:rPr>
              <a:t>です</a:t>
            </a:r>
            <a:r>
              <a:rPr kumimoji="1" lang="ja-JP" altLang="ja-JP" sz="1200" kern="1200" dirty="0">
                <a:solidFill>
                  <a:schemeClr val="tx1"/>
                </a:solidFill>
                <a:effectLst/>
                <a:latin typeface="+mn-lt"/>
                <a:ea typeface="+mn-ea"/>
                <a:cs typeface="+mn-cs"/>
              </a:rPr>
              <a:t>が、小規模設計事務所や建物管理者にとっては、非常に厳しいと考えられています。</a:t>
            </a:r>
            <a:endParaRPr lang="ja-JP" altLang="en-US" sz="1200" dirty="0"/>
          </a:p>
        </p:txBody>
      </p:sp>
      <p:sp>
        <p:nvSpPr>
          <p:cNvPr id="4" name="スライド番号プレースホルダー 3">
            <a:extLst>
              <a:ext uri="{FF2B5EF4-FFF2-40B4-BE49-F238E27FC236}">
                <a16:creationId xmlns:a16="http://schemas.microsoft.com/office/drawing/2014/main" id="{7DD9F11E-843C-4A2C-09DC-E94EB2D06EFF}"/>
              </a:ext>
            </a:extLst>
          </p:cNvPr>
          <p:cNvSpPr>
            <a:spLocks noGrp="1"/>
          </p:cNvSpPr>
          <p:nvPr>
            <p:ph type="sldNum" sz="quarter" idx="5"/>
          </p:nvPr>
        </p:nvSpPr>
        <p:spPr/>
        <p:txBody>
          <a:bodyPr/>
          <a:lstStyle/>
          <a:p>
            <a:fld id="{14A616D6-3492-46BF-AECC-75241CAAF4D0}" type="slidenum">
              <a:rPr kumimoji="1" lang="ja-JP" altLang="en-US" smtClean="0"/>
              <a:t>57</a:t>
            </a:fld>
            <a:endParaRPr kumimoji="1" lang="ja-JP" altLang="en-US"/>
          </a:p>
        </p:txBody>
      </p:sp>
    </p:spTree>
    <p:extLst>
      <p:ext uri="{BB962C8B-B14F-4D97-AF65-F5344CB8AC3E}">
        <p14:creationId xmlns:p14="http://schemas.microsoft.com/office/powerpoint/2010/main" val="28119958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B9926-38F5-D85A-EB6E-BB39980686D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49155B-7192-CDD2-5150-60D76C11A52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7CAFAAD-D733-AC3D-C0FD-59840E6BE9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図</a:t>
            </a:r>
            <a:r>
              <a:rPr lang="en-US" altLang="ja-JP" dirty="0"/>
              <a:t>6.22</a:t>
            </a:r>
            <a:r>
              <a:rPr lang="ja-JP" altLang="en-US" dirty="0"/>
              <a:t>は、空調システムの要素数が増えるにつれて、システム分析に要するクエリ時間も増加することを示しています。また、従来の</a:t>
            </a:r>
            <a:r>
              <a:rPr lang="en-US" altLang="ja-JP" dirty="0" err="1"/>
              <a:t>ifcopenshell</a:t>
            </a:r>
            <a:r>
              <a:rPr lang="ja-JP" altLang="en-US" dirty="0"/>
              <a:t>に基づくクエリ手法と</a:t>
            </a:r>
            <a:r>
              <a:rPr lang="en-US" altLang="ja-JP" dirty="0" err="1"/>
              <a:t>ArangoDB</a:t>
            </a:r>
            <a:r>
              <a:rPr lang="ja-JP" altLang="en-US" dirty="0"/>
              <a:t>によるクエリ手法の比較を行った結果、同一の空調システムに対するシステム分析において、</a:t>
            </a:r>
            <a:r>
              <a:rPr lang="en-US" altLang="ja-JP" dirty="0" err="1"/>
              <a:t>ArangoDB</a:t>
            </a:r>
            <a:r>
              <a:rPr lang="ja-JP" altLang="en-US" dirty="0"/>
              <a:t>のクエリ時間は</a:t>
            </a:r>
            <a:r>
              <a:rPr lang="en-US" altLang="ja-JP" dirty="0" err="1"/>
              <a:t>ifcopenshell</a:t>
            </a:r>
            <a:r>
              <a:rPr lang="ja-JP" altLang="en-US" dirty="0"/>
              <a:t>よりも著しく短く、より高い効率を示しました。</a:t>
            </a:r>
          </a:p>
          <a:p>
            <a:endParaRPr lang="en-US" altLang="zh-CN" dirty="0"/>
          </a:p>
          <a:p>
            <a:endParaRPr lang="en-US" altLang="zh-CN" dirty="0"/>
          </a:p>
          <a:p>
            <a:endParaRPr lang="en-US" altLang="zh-CN" dirty="0"/>
          </a:p>
          <a:p>
            <a:r>
              <a:rPr lang="zh-CN" altLang="en-US" dirty="0"/>
              <a:t>图</a:t>
            </a:r>
            <a:r>
              <a:rPr lang="en-US" altLang="zh-CN" dirty="0"/>
              <a:t>6.22</a:t>
            </a:r>
            <a:r>
              <a:rPr lang="zh-CN" altLang="en-US" dirty="0"/>
              <a:t>显示了随着空调系统要素数量的增加，系统分析所需要的查询时间也会相应增加。同时对传统基于</a:t>
            </a:r>
            <a:r>
              <a:rPr lang="en-US" altLang="zh-CN" dirty="0" err="1"/>
              <a:t>ifcopenshell</a:t>
            </a:r>
            <a:r>
              <a:rPr lang="zh-CN" altLang="en-US" dirty="0"/>
              <a:t>的查询方法与</a:t>
            </a:r>
            <a:r>
              <a:rPr lang="en-US" altLang="zh-CN" dirty="0" err="1"/>
              <a:t>ArangoDB</a:t>
            </a:r>
            <a:r>
              <a:rPr lang="zh-CN" altLang="en-US" dirty="0"/>
              <a:t>查询方法进行了时间比较，可以看到对同一个空调系统进行系统分析，</a:t>
            </a:r>
            <a:r>
              <a:rPr lang="en-US" altLang="zh-CN" dirty="0" err="1"/>
              <a:t>ArangoDB</a:t>
            </a:r>
            <a:r>
              <a:rPr lang="zh-CN" altLang="en-US" dirty="0"/>
              <a:t>所需的查询时间显著短于</a:t>
            </a:r>
            <a:r>
              <a:rPr lang="en-US" altLang="zh-CN" dirty="0" err="1"/>
              <a:t>ifcopenshell</a:t>
            </a:r>
            <a:r>
              <a:rPr lang="zh-CN" altLang="en-US" dirty="0"/>
              <a:t>，表现出更高的效率。</a:t>
            </a:r>
          </a:p>
          <a:p>
            <a:pPr defTabSz="457200">
              <a:lnSpc>
                <a:spcPct val="200000"/>
              </a:lnSpc>
              <a:buNone/>
            </a:pPr>
            <a:endParaRPr lang="en-US" altLang="ja-JP" sz="1200" dirty="0"/>
          </a:p>
          <a:p>
            <a:pPr defTabSz="457200">
              <a:lnSpc>
                <a:spcPct val="200000"/>
              </a:lnSpc>
              <a:buNone/>
            </a:pPr>
            <a:endParaRPr lang="en-US" altLang="ja-JP" sz="1200" dirty="0"/>
          </a:p>
        </p:txBody>
      </p:sp>
      <p:sp>
        <p:nvSpPr>
          <p:cNvPr id="4" name="スライド番号プレースホルダー 3">
            <a:extLst>
              <a:ext uri="{FF2B5EF4-FFF2-40B4-BE49-F238E27FC236}">
                <a16:creationId xmlns:a16="http://schemas.microsoft.com/office/drawing/2014/main" id="{918DD54F-E8B3-8B13-6A37-413BA1B112D4}"/>
              </a:ext>
            </a:extLst>
          </p:cNvPr>
          <p:cNvSpPr>
            <a:spLocks noGrp="1"/>
          </p:cNvSpPr>
          <p:nvPr>
            <p:ph type="sldNum" sz="quarter" idx="5"/>
          </p:nvPr>
        </p:nvSpPr>
        <p:spPr/>
        <p:txBody>
          <a:bodyPr/>
          <a:lstStyle/>
          <a:p>
            <a:fld id="{14A616D6-3492-46BF-AECC-75241CAAF4D0}" type="slidenum">
              <a:rPr kumimoji="1" lang="ja-JP" altLang="en-US" smtClean="0"/>
              <a:t>58</a:t>
            </a:fld>
            <a:endParaRPr kumimoji="1" lang="ja-JP" altLang="en-US"/>
          </a:p>
        </p:txBody>
      </p:sp>
    </p:spTree>
    <p:extLst>
      <p:ext uri="{BB962C8B-B14F-4D97-AF65-F5344CB8AC3E}">
        <p14:creationId xmlns:p14="http://schemas.microsoft.com/office/powerpoint/2010/main" val="2754819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BB867-C306-0401-FDCA-FE9E6DF8B4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10236C9-A4B0-212C-906D-D71093F72AD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B9ABF1-9EA9-E2D2-BB5C-523892007CE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最後に結論です。本研究では、</a:t>
            </a:r>
            <a:r>
              <a:rPr lang="en-US" altLang="ja-JP" dirty="0"/>
              <a:t>BIM</a:t>
            </a:r>
            <a:r>
              <a:rPr lang="ja-JP" altLang="en-US" dirty="0"/>
              <a:t>に基づいた空調システムの軽量化設計ソリューションを提案しました。このソリューションは、</a:t>
            </a:r>
            <a:r>
              <a:rPr lang="en-US" altLang="ja-JP" dirty="0"/>
              <a:t>Web</a:t>
            </a:r>
            <a:r>
              <a:rPr lang="ja-JP" altLang="en-US" dirty="0"/>
              <a:t>環境において空調システムの軽量化モデリングからデータ分離、さらにグラフデータベースセマンティック分析一体的に実現するもので、建築設備分野における軽量型</a:t>
            </a:r>
            <a:r>
              <a:rPr lang="en-US" altLang="ja-JP" dirty="0"/>
              <a:t>BIM</a:t>
            </a:r>
            <a:r>
              <a:rPr lang="ja-JP" altLang="en-US" dirty="0"/>
              <a:t>設計ツールを開発しました。</a:t>
            </a:r>
            <a:endParaRPr lang="en-US" altLang="ja-JP" dirty="0"/>
          </a:p>
          <a:p>
            <a:endParaRPr lang="en-US" altLang="ja-JP" dirty="0"/>
          </a:p>
          <a:p>
            <a:endParaRPr lang="en-US" altLang="ja-JP" dirty="0"/>
          </a:p>
          <a:p>
            <a:r>
              <a:rPr lang="ja-JP" altLang="en-US" dirty="0"/>
              <a:t>最后是结论。本研究提出了一个</a:t>
            </a:r>
            <a:r>
              <a:rPr lang="en-US" altLang="ja-JP" dirty="0"/>
              <a:t>BIM</a:t>
            </a:r>
            <a:r>
              <a:rPr lang="ja-JP" altLang="en-US" dirty="0"/>
              <a:t>に基づいた空調システムの軽量化設計ソリューション，在</a:t>
            </a:r>
            <a:r>
              <a:rPr lang="en-US" altLang="ja-JP" dirty="0"/>
              <a:t>Web</a:t>
            </a:r>
            <a:r>
              <a:rPr lang="ja-JP" altLang="en-US" dirty="0"/>
              <a:t>环境实现空调系统从軽量化モデリング到データ分離到グラフデータベースセマンティック分析的一体化解决方案，为建筑设备工程提供了一个高效且轻量的建模与分析方法 </a:t>
            </a:r>
          </a:p>
        </p:txBody>
      </p:sp>
      <p:sp>
        <p:nvSpPr>
          <p:cNvPr id="4" name="スライド番号プレースホルダー 3">
            <a:extLst>
              <a:ext uri="{FF2B5EF4-FFF2-40B4-BE49-F238E27FC236}">
                <a16:creationId xmlns:a16="http://schemas.microsoft.com/office/drawing/2014/main" id="{E5AB505F-2E56-21E4-E652-EE0036C65BA0}"/>
              </a:ext>
            </a:extLst>
          </p:cNvPr>
          <p:cNvSpPr>
            <a:spLocks noGrp="1"/>
          </p:cNvSpPr>
          <p:nvPr>
            <p:ph type="sldNum" sz="quarter" idx="5"/>
          </p:nvPr>
        </p:nvSpPr>
        <p:spPr/>
        <p:txBody>
          <a:bodyPr/>
          <a:lstStyle/>
          <a:p>
            <a:fld id="{14A616D6-3492-46BF-AECC-75241CAAF4D0}" type="slidenum">
              <a:rPr kumimoji="1" lang="ja-JP" altLang="en-US" smtClean="0"/>
              <a:t>59</a:t>
            </a:fld>
            <a:endParaRPr kumimoji="1" lang="ja-JP" altLang="en-US"/>
          </a:p>
        </p:txBody>
      </p:sp>
    </p:spTree>
    <p:extLst>
      <p:ext uri="{BB962C8B-B14F-4D97-AF65-F5344CB8AC3E}">
        <p14:creationId xmlns:p14="http://schemas.microsoft.com/office/powerpoint/2010/main" val="3403099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684A8-ED9D-2950-9EFB-AF03F644524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71AD9D5-A84E-5BA1-12DA-D8DD2DB323E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34F8E9-6226-AFE2-41D1-A8F5AB543A49}"/>
              </a:ext>
            </a:extLst>
          </p:cNvPr>
          <p:cNvSpPr>
            <a:spLocks noGrp="1"/>
          </p:cNvSpPr>
          <p:nvPr>
            <p:ph type="body" idx="1"/>
          </p:nvPr>
        </p:nvSpPr>
        <p:spPr/>
        <p:txBody>
          <a:bodyPr/>
          <a:lstStyle/>
          <a:p>
            <a:r>
              <a:rPr kumimoji="1" lang="ja-JP" altLang="ja-JP" sz="1200" kern="1200" dirty="0">
                <a:solidFill>
                  <a:schemeClr val="tx1"/>
                </a:solidFill>
                <a:effectLst/>
                <a:latin typeface="+mn-lt"/>
                <a:ea typeface="+mn-ea"/>
                <a:cs typeface="+mn-cs"/>
              </a:rPr>
              <a:t>そこで、私の研究内容は主に</a:t>
            </a:r>
            <a:r>
              <a:rPr kumimoji="1" lang="en-US" altLang="ja-JP" sz="1200" kern="1200" dirty="0">
                <a:solidFill>
                  <a:schemeClr val="tx1"/>
                </a:solidFill>
                <a:effectLst/>
                <a:latin typeface="+mn-lt"/>
                <a:ea typeface="+mn-ea"/>
                <a:cs typeface="+mn-cs"/>
              </a:rPr>
              <a:t>BIM</a:t>
            </a:r>
            <a:r>
              <a:rPr kumimoji="1" lang="ja-JP" altLang="ja-JP" sz="1200" kern="1200" dirty="0">
                <a:solidFill>
                  <a:schemeClr val="tx1"/>
                </a:solidFill>
                <a:effectLst/>
                <a:latin typeface="+mn-lt"/>
                <a:ea typeface="+mn-ea"/>
                <a:cs typeface="+mn-cs"/>
              </a:rPr>
              <a:t>データの軽量化を目標として、２次元作業面と３次元作業面を連携しながら、２次元操作を中心に軽量型空調設備</a:t>
            </a:r>
            <a:r>
              <a:rPr kumimoji="1" lang="en-US" altLang="ja-JP" sz="1200" kern="1200" dirty="0">
                <a:solidFill>
                  <a:schemeClr val="tx1"/>
                </a:solidFill>
                <a:effectLst/>
                <a:latin typeface="+mn-lt"/>
                <a:ea typeface="+mn-ea"/>
                <a:cs typeface="+mn-cs"/>
              </a:rPr>
              <a:t>BIM</a:t>
            </a:r>
            <a:r>
              <a:rPr kumimoji="1" lang="ja-JP" altLang="ja-JP" sz="1200" kern="1200" dirty="0">
                <a:solidFill>
                  <a:schemeClr val="tx1"/>
                </a:solidFill>
                <a:effectLst/>
                <a:latin typeface="+mn-lt"/>
                <a:ea typeface="+mn-ea"/>
                <a:cs typeface="+mn-cs"/>
              </a:rPr>
              <a:t>設計ツール</a:t>
            </a:r>
            <a:r>
              <a:rPr kumimoji="1" lang="ja-JP" altLang="en-US" sz="1200" kern="1200" dirty="0">
                <a:solidFill>
                  <a:schemeClr val="tx1"/>
                </a:solidFill>
                <a:effectLst/>
                <a:latin typeface="+mn-lt"/>
                <a:ea typeface="+mn-ea"/>
                <a:cs typeface="+mn-cs"/>
              </a:rPr>
              <a:t>を開発しました。</a:t>
            </a:r>
            <a:endParaRPr kumimoji="1" lang="en-US" altLang="ja-JP" sz="1200" kern="1200" dirty="0">
              <a:solidFill>
                <a:schemeClr val="tx1"/>
              </a:solidFill>
              <a:effectLst/>
              <a:latin typeface="+mn-lt"/>
              <a:ea typeface="+mn-ea"/>
              <a:cs typeface="+mn-cs"/>
            </a:endParaRPr>
          </a:p>
          <a:p>
            <a:r>
              <a:rPr lang="ja-JP" altLang="en-US" dirty="0"/>
              <a:t>まず、ユーザーはカスタム属性によぅて、表１に示すように、吹出口、ダクト、空調機の設置高さを設定することができます。さらに吹出口を作成する際に初期風量値を設定する必要があります。</a:t>
            </a:r>
          </a:p>
          <a:p>
            <a:r>
              <a:rPr lang="ja-JP" altLang="en-US" dirty="0"/>
              <a:t>設備要素の幾何形状は、外部の設備メーカーが提供する </a:t>
            </a:r>
            <a:r>
              <a:rPr lang="en-US" altLang="ja-JP" dirty="0"/>
              <a:t>BIM </a:t>
            </a:r>
            <a:r>
              <a:rPr lang="ja-JP" altLang="en-US" dirty="0"/>
              <a:t>設備データベースに基づいて構築します。</a:t>
            </a:r>
            <a:endParaRPr lang="en-US" altLang="ja-JP" dirty="0"/>
          </a:p>
          <a:p>
            <a:r>
              <a:rPr lang="ja-JP" altLang="en-US" dirty="0"/>
              <a:t>さらに </a:t>
            </a:r>
            <a:r>
              <a:rPr lang="en-US" altLang="ja-JP" dirty="0"/>
              <a:t>LOD </a:t>
            </a:r>
            <a:r>
              <a:rPr lang="ja-JP" altLang="en-US" dirty="0"/>
              <a:t>技術を活用して、視点とモデルとの距離に基づいて、普通モデル（</a:t>
            </a:r>
            <a:r>
              <a:rPr lang="en-US" altLang="ja-JP" dirty="0"/>
              <a:t>LOD1</a:t>
            </a:r>
            <a:r>
              <a:rPr lang="ja-JP" altLang="en-US" dirty="0"/>
              <a:t>）と軽量化モデル（</a:t>
            </a:r>
            <a:r>
              <a:rPr lang="en-US" altLang="ja-JP" dirty="0"/>
              <a:t>LOD0</a:t>
            </a:r>
            <a:r>
              <a:rPr lang="ja-JP" altLang="en-US" dirty="0"/>
              <a:t>）を適応的に切替えることができます。</a:t>
            </a:r>
          </a:p>
        </p:txBody>
      </p:sp>
      <p:sp>
        <p:nvSpPr>
          <p:cNvPr id="4" name="スライド番号プレースホルダー 3">
            <a:extLst>
              <a:ext uri="{FF2B5EF4-FFF2-40B4-BE49-F238E27FC236}">
                <a16:creationId xmlns:a16="http://schemas.microsoft.com/office/drawing/2014/main" id="{56987361-80BD-785A-FDA8-BCCE1B1748E9}"/>
              </a:ext>
            </a:extLst>
          </p:cNvPr>
          <p:cNvSpPr>
            <a:spLocks noGrp="1"/>
          </p:cNvSpPr>
          <p:nvPr>
            <p:ph type="sldNum" sz="quarter" idx="5"/>
          </p:nvPr>
        </p:nvSpPr>
        <p:spPr/>
        <p:txBody>
          <a:bodyPr/>
          <a:lstStyle/>
          <a:p>
            <a:fld id="{14A616D6-3492-46BF-AECC-75241CAAF4D0}" type="slidenum">
              <a:rPr kumimoji="1" lang="ja-JP" altLang="en-US" smtClean="0"/>
              <a:t>6</a:t>
            </a:fld>
            <a:endParaRPr kumimoji="1" lang="ja-JP" altLang="en-US"/>
          </a:p>
        </p:txBody>
      </p:sp>
    </p:spTree>
    <p:extLst>
      <p:ext uri="{BB962C8B-B14F-4D97-AF65-F5344CB8AC3E}">
        <p14:creationId xmlns:p14="http://schemas.microsoft.com/office/powerpoint/2010/main" val="9919864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85BA7-E58B-027B-C8A8-A60E3C76AFA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81182B4-8A65-B64C-6A4B-656C4B761B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7E0F3FF-2327-9139-95B1-0B93D0EBFAEA}"/>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最後に今後の展望です。</a:t>
            </a:r>
            <a:r>
              <a:rPr lang="en-US" altLang="ja-JP" dirty="0"/>
              <a:t>2023</a:t>
            </a:r>
            <a:r>
              <a:rPr lang="ja-JP" altLang="en-US" dirty="0"/>
              <a:t>年</a:t>
            </a:r>
            <a:r>
              <a:rPr lang="en-US" altLang="ja-JP" dirty="0"/>
              <a:t>12</a:t>
            </a:r>
            <a:r>
              <a:rPr lang="ja-JP" altLang="en-US" dirty="0"/>
              <a:t>月</a:t>
            </a:r>
            <a:r>
              <a:rPr lang="en-US" altLang="ja-JP" dirty="0"/>
              <a:t>16</a:t>
            </a:r>
            <a:r>
              <a:rPr lang="ja-JP" altLang="en-US" dirty="0"/>
              <a:t>日に国土交通省が主催した「</a:t>
            </a:r>
            <a:r>
              <a:rPr lang="en-US" altLang="ja-JP" dirty="0"/>
              <a:t>PLATEAU AWARD 2023</a:t>
            </a:r>
            <a:r>
              <a:rPr lang="ja-JP" altLang="en-US" dirty="0"/>
              <a:t>」都市モデル開発コンテストにおいて、</a:t>
            </a:r>
            <a:r>
              <a:rPr lang="en-US" altLang="ja-JP" dirty="0"/>
              <a:t>EASY GO</a:t>
            </a:r>
            <a:r>
              <a:rPr lang="ja-JP" altLang="en-US" dirty="0"/>
              <a:t>という名前の、三次元都市モデルと広告を連動させたアプリケーションを開発しました。</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最后是未来展望，在</a:t>
            </a:r>
            <a:r>
              <a:rPr lang="en-US" altLang="ja-JP" sz="1200" dirty="0"/>
              <a:t>2023 </a:t>
            </a:r>
            <a:r>
              <a:rPr lang="ja-JP" altLang="en-US" sz="1200" dirty="0"/>
              <a:t>年 </a:t>
            </a:r>
            <a:r>
              <a:rPr lang="en-US" altLang="ja-JP" sz="1200" dirty="0"/>
              <a:t>12 </a:t>
            </a:r>
            <a:r>
              <a:rPr lang="ja-JP" altLang="en-US" sz="1200" dirty="0"/>
              <a:t>月 </a:t>
            </a:r>
            <a:r>
              <a:rPr lang="en-US" altLang="ja-JP" sz="1200" dirty="0"/>
              <a:t>16 </a:t>
            </a:r>
            <a:r>
              <a:rPr lang="ja-JP" altLang="en-US" dirty="0"/>
              <a:t>国土交通省主办的“</a:t>
            </a:r>
            <a:r>
              <a:rPr lang="en-US" altLang="ja-JP" dirty="0"/>
              <a:t>PLATEAU AWARD 2023”</a:t>
            </a:r>
            <a:r>
              <a:rPr lang="ja-JP" altLang="en-US" dirty="0"/>
              <a:t>都市模型开发大赛</a:t>
            </a:r>
            <a:r>
              <a:rPr lang="zh-CN" altLang="en-US" dirty="0"/>
              <a:t>中，开发了名为</a:t>
            </a:r>
            <a:r>
              <a:rPr lang="en-US" altLang="zh-CN" dirty="0"/>
              <a:t>EASY GO</a:t>
            </a:r>
            <a:r>
              <a:rPr lang="zh-CN" altLang="en-US" dirty="0"/>
              <a:t>的三维城市模型与广告联动应用</a:t>
            </a:r>
            <a:endParaRPr lang="ja-JP" altLang="en-US" sz="1200" dirty="0"/>
          </a:p>
        </p:txBody>
      </p:sp>
      <p:sp>
        <p:nvSpPr>
          <p:cNvPr id="4" name="スライド番号プレースホルダー 3">
            <a:extLst>
              <a:ext uri="{FF2B5EF4-FFF2-40B4-BE49-F238E27FC236}">
                <a16:creationId xmlns:a16="http://schemas.microsoft.com/office/drawing/2014/main" id="{D656B60F-B44D-6B4D-618D-B756656A80AB}"/>
              </a:ext>
            </a:extLst>
          </p:cNvPr>
          <p:cNvSpPr>
            <a:spLocks noGrp="1"/>
          </p:cNvSpPr>
          <p:nvPr>
            <p:ph type="sldNum" sz="quarter" idx="5"/>
          </p:nvPr>
        </p:nvSpPr>
        <p:spPr/>
        <p:txBody>
          <a:bodyPr/>
          <a:lstStyle/>
          <a:p>
            <a:fld id="{14A616D6-3492-46BF-AECC-75241CAAF4D0}" type="slidenum">
              <a:rPr kumimoji="1" lang="ja-JP" altLang="en-US" smtClean="0"/>
              <a:t>60</a:t>
            </a:fld>
            <a:endParaRPr kumimoji="1" lang="ja-JP" altLang="en-US"/>
          </a:p>
        </p:txBody>
      </p:sp>
    </p:spTree>
    <p:extLst>
      <p:ext uri="{BB962C8B-B14F-4D97-AF65-F5344CB8AC3E}">
        <p14:creationId xmlns:p14="http://schemas.microsoft.com/office/powerpoint/2010/main" val="12195394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81383-5419-2FEE-3E0D-E7A3B95008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DA5AF93-C419-6BAF-06BE-7EC81D85568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C451485-7C16-C454-7980-7FED73BFFFFD}"/>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このアプリケーションを開発する過程で、都市レベルの建築データをモバイル端末で可視化するために、本研究の軽量型空調システム設計ツールと同様の</a:t>
            </a:r>
            <a:r>
              <a:rPr lang="en-US" altLang="ja-JP" dirty="0"/>
              <a:t>LOD</a:t>
            </a:r>
            <a:r>
              <a:rPr lang="ja-JP" altLang="en-US" dirty="0"/>
              <a:t>切り替えの方法を採用しました。具体的には、材質を含まないモデルを</a:t>
            </a:r>
            <a:r>
              <a:rPr lang="en-US" altLang="ja-JP" dirty="0"/>
              <a:t>LOD0</a:t>
            </a:r>
            <a:r>
              <a:rPr lang="ja-JP" altLang="en-US" dirty="0"/>
              <a:t>、材質を含むモデルを</a:t>
            </a:r>
            <a:r>
              <a:rPr lang="en-US" altLang="ja-JP" dirty="0"/>
              <a:t>LOD1</a:t>
            </a:r>
            <a:r>
              <a:rPr lang="ja-JP" altLang="en-US" dirty="0"/>
              <a:t>と定義しました。</a:t>
            </a:r>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endParaRPr lang="en-US" altLang="zh-CN" sz="1200" dirty="0"/>
          </a:p>
          <a:p>
            <a:pPr defTabSz="457200">
              <a:lnSpc>
                <a:spcPct val="200000"/>
              </a:lnSpc>
              <a:buNone/>
            </a:pPr>
            <a:r>
              <a:rPr lang="zh-CN" altLang="en-US" sz="1200" dirty="0"/>
              <a:t>在开发该应用的过程中，为了实现城市级建筑数据在移动端的可视化，采取了与本研究轻量型空调系统设计工具相同的</a:t>
            </a:r>
            <a:r>
              <a:rPr lang="en-US" altLang="zh-CN" sz="1200" dirty="0"/>
              <a:t>LOD</a:t>
            </a:r>
            <a:r>
              <a:rPr lang="zh-CN" altLang="en-US" sz="1200" dirty="0"/>
              <a:t>切换策略，将无材质的模型定义为</a:t>
            </a:r>
            <a:r>
              <a:rPr lang="en-US" altLang="zh-CN" sz="1200" dirty="0"/>
              <a:t>LOD0</a:t>
            </a:r>
            <a:r>
              <a:rPr lang="zh-CN" altLang="en-US" sz="1200" dirty="0"/>
              <a:t>，包含材质的模型定义为</a:t>
            </a:r>
            <a:r>
              <a:rPr lang="en-US" altLang="zh-CN" sz="1200" dirty="0"/>
              <a:t>LOD1</a:t>
            </a:r>
            <a:r>
              <a:rPr lang="zh-CN" altLang="en-US" sz="1200" dirty="0"/>
              <a:t>。</a:t>
            </a:r>
            <a:endParaRPr lang="ja-JP" altLang="en-US" sz="1200" dirty="0"/>
          </a:p>
        </p:txBody>
      </p:sp>
      <p:sp>
        <p:nvSpPr>
          <p:cNvPr id="4" name="スライド番号プレースホルダー 3">
            <a:extLst>
              <a:ext uri="{FF2B5EF4-FFF2-40B4-BE49-F238E27FC236}">
                <a16:creationId xmlns:a16="http://schemas.microsoft.com/office/drawing/2014/main" id="{090544FA-D795-63E8-1DF1-1BA3A85EEB0C}"/>
              </a:ext>
            </a:extLst>
          </p:cNvPr>
          <p:cNvSpPr>
            <a:spLocks noGrp="1"/>
          </p:cNvSpPr>
          <p:nvPr>
            <p:ph type="sldNum" sz="quarter" idx="5"/>
          </p:nvPr>
        </p:nvSpPr>
        <p:spPr/>
        <p:txBody>
          <a:bodyPr/>
          <a:lstStyle/>
          <a:p>
            <a:fld id="{14A616D6-3492-46BF-AECC-75241CAAF4D0}" type="slidenum">
              <a:rPr kumimoji="1" lang="ja-JP" altLang="en-US" smtClean="0"/>
              <a:t>61</a:t>
            </a:fld>
            <a:endParaRPr kumimoji="1" lang="ja-JP" altLang="en-US"/>
          </a:p>
        </p:txBody>
      </p:sp>
    </p:spTree>
    <p:extLst>
      <p:ext uri="{BB962C8B-B14F-4D97-AF65-F5344CB8AC3E}">
        <p14:creationId xmlns:p14="http://schemas.microsoft.com/office/powerpoint/2010/main" val="19929471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9C818-E59D-0B8F-29FB-AD4C1B7740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D6257E-DFCA-570B-13E5-3BDBB3B85E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B9E6DBC-4F05-1CAB-2529-FDE0818F271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このように、モバイル端末（</a:t>
            </a:r>
            <a:r>
              <a:rPr lang="en-US" altLang="ja-JP" dirty="0"/>
              <a:t>iPad</a:t>
            </a:r>
            <a:r>
              <a:rPr lang="ja-JP" altLang="en-US" dirty="0"/>
              <a:t>や</a:t>
            </a:r>
            <a:r>
              <a:rPr lang="en-US" altLang="ja-JP" dirty="0"/>
              <a:t>iPhone</a:t>
            </a:r>
            <a:r>
              <a:rPr lang="ja-JP" altLang="en-US" dirty="0"/>
              <a:t>）において</a:t>
            </a:r>
            <a:r>
              <a:rPr lang="en-US" altLang="ja-JP" dirty="0"/>
              <a:t>LOD</a:t>
            </a:r>
            <a:r>
              <a:rPr lang="ja-JP" altLang="en-US" dirty="0"/>
              <a:t>技術を用いることで、近距離では材質を有する</a:t>
            </a:r>
            <a:r>
              <a:rPr lang="en-US" altLang="ja-JP" dirty="0"/>
              <a:t>LOD1</a:t>
            </a:r>
            <a:r>
              <a:rPr lang="ja-JP" altLang="en-US" dirty="0"/>
              <a:t>の建築モデルを読み込み、遠距離では材質なしの</a:t>
            </a:r>
            <a:r>
              <a:rPr lang="en-US" altLang="ja-JP" dirty="0"/>
              <a:t>LOD0</a:t>
            </a:r>
            <a:r>
              <a:rPr lang="ja-JP" altLang="en-US" dirty="0"/>
              <a:t>モデルを表示することが可能となりました。この方法により、モバイル端末上で大規模建築の読み込みを実現することができました。今後は、この手法をより複雑な建築、設備、さらには都市インフラの統合的応用に広げ、</a:t>
            </a:r>
            <a:r>
              <a:rPr lang="en-US" altLang="ja-JP" dirty="0"/>
              <a:t>BIM</a:t>
            </a:r>
            <a:r>
              <a:rPr lang="ja-JP" altLang="en-US" dirty="0"/>
              <a:t>と</a:t>
            </a:r>
            <a:r>
              <a:rPr lang="en-US" altLang="ja-JP" dirty="0"/>
              <a:t>GIS</a:t>
            </a:r>
            <a:r>
              <a:rPr lang="ja-JP" altLang="en-US" dirty="0"/>
              <a:t>の融合技術をスマートシティやデジタルツインの構築において実践していくことを目指したいと考えています。</a:t>
            </a:r>
          </a:p>
          <a:p>
            <a:endParaRPr lang="en-US" altLang="zh-CN" dirty="0"/>
          </a:p>
          <a:p>
            <a:endParaRPr lang="en-US" altLang="zh-CN" dirty="0"/>
          </a:p>
          <a:p>
            <a:endParaRPr lang="en-US" altLang="zh-CN" dirty="0"/>
          </a:p>
          <a:p>
            <a:r>
              <a:rPr lang="zh-CN" altLang="en-US" dirty="0"/>
              <a:t>从而在移动端</a:t>
            </a:r>
            <a:r>
              <a:rPr lang="en-US" altLang="zh-CN" dirty="0"/>
              <a:t>iPad</a:t>
            </a:r>
            <a:r>
              <a:rPr lang="zh-CN" altLang="en-US" dirty="0"/>
              <a:t>或</a:t>
            </a:r>
            <a:r>
              <a:rPr lang="en-US" altLang="zh-CN" dirty="0"/>
              <a:t>iPhone</a:t>
            </a:r>
            <a:r>
              <a:rPr lang="zh-CN" altLang="en-US" dirty="0"/>
              <a:t>中通过</a:t>
            </a:r>
            <a:r>
              <a:rPr lang="en-US" altLang="zh-CN" dirty="0"/>
              <a:t>LOD</a:t>
            </a:r>
            <a:r>
              <a:rPr lang="zh-CN" altLang="en-US" dirty="0"/>
              <a:t>技术，在近距离加载具备材质的</a:t>
            </a:r>
            <a:r>
              <a:rPr lang="en-US" altLang="zh-CN" dirty="0"/>
              <a:t>LOD1</a:t>
            </a:r>
            <a:r>
              <a:rPr lang="zh-CN" altLang="en-US" dirty="0"/>
              <a:t>建筑模型，在远距离则显示无材质的</a:t>
            </a:r>
            <a:r>
              <a:rPr lang="en-US" altLang="zh-CN" dirty="0"/>
              <a:t>LOD0</a:t>
            </a:r>
            <a:r>
              <a:rPr lang="zh-CN" altLang="en-US" dirty="0"/>
              <a:t>模型。通过这种方法，实现了在移动端设备的大规模建筑加载。因此未来希望将该方法进一步扩展到更复杂的建筑、设备和城市基础设施一体化应用中，并尝试将</a:t>
            </a:r>
            <a:r>
              <a:rPr lang="en-US" altLang="zh-CN" dirty="0"/>
              <a:t>BIM</a:t>
            </a:r>
            <a:r>
              <a:rPr lang="zh-CN" altLang="en-US" dirty="0"/>
              <a:t>与</a:t>
            </a:r>
            <a:r>
              <a:rPr lang="en-US" altLang="zh-CN" dirty="0"/>
              <a:t>GIS</a:t>
            </a:r>
            <a:r>
              <a:rPr lang="zh-CN" altLang="en-US" dirty="0"/>
              <a:t>的融合技术在智慧城市与数字孪生建设中进行实践。</a:t>
            </a:r>
          </a:p>
        </p:txBody>
      </p:sp>
      <p:sp>
        <p:nvSpPr>
          <p:cNvPr id="4" name="スライド番号プレースホルダー 3">
            <a:extLst>
              <a:ext uri="{FF2B5EF4-FFF2-40B4-BE49-F238E27FC236}">
                <a16:creationId xmlns:a16="http://schemas.microsoft.com/office/drawing/2014/main" id="{0DF716C8-64F9-4D5E-8429-0BA00913B733}"/>
              </a:ext>
            </a:extLst>
          </p:cNvPr>
          <p:cNvSpPr>
            <a:spLocks noGrp="1"/>
          </p:cNvSpPr>
          <p:nvPr>
            <p:ph type="sldNum" sz="quarter" idx="5"/>
          </p:nvPr>
        </p:nvSpPr>
        <p:spPr/>
        <p:txBody>
          <a:bodyPr/>
          <a:lstStyle/>
          <a:p>
            <a:fld id="{14A616D6-3492-46BF-AECC-75241CAAF4D0}" type="slidenum">
              <a:rPr kumimoji="1" lang="ja-JP" altLang="en-US" smtClean="0"/>
              <a:t>62</a:t>
            </a:fld>
            <a:endParaRPr kumimoji="1" lang="ja-JP" altLang="en-US"/>
          </a:p>
        </p:txBody>
      </p:sp>
    </p:spTree>
    <p:extLst>
      <p:ext uri="{BB962C8B-B14F-4D97-AF65-F5344CB8AC3E}">
        <p14:creationId xmlns:p14="http://schemas.microsoft.com/office/powerpoint/2010/main" val="138416676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6B299-107B-A4D5-F71A-E73D8DA57EC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8C06715-50EE-4B87-C80D-81C62DA99E6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36F97D1-8178-D7FA-A1D9-7994FD2911F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i="0" dirty="0">
                <a:solidFill>
                  <a:srgbClr val="102030"/>
                </a:solidFill>
                <a:effectLst/>
                <a:latin typeface="Hiragino Kaku Gothic Pro"/>
              </a:rPr>
              <a:t>以上でご清聴どうもありがとうございました。</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a:extLst>
              <a:ext uri="{FF2B5EF4-FFF2-40B4-BE49-F238E27FC236}">
                <a16:creationId xmlns:a16="http://schemas.microsoft.com/office/drawing/2014/main" id="{EA7FEC66-0490-CC00-A104-19C6C02B09FC}"/>
              </a:ext>
            </a:extLst>
          </p:cNvPr>
          <p:cNvSpPr>
            <a:spLocks noGrp="1"/>
          </p:cNvSpPr>
          <p:nvPr>
            <p:ph type="sldNum" sz="quarter" idx="5"/>
          </p:nvPr>
        </p:nvSpPr>
        <p:spPr/>
        <p:txBody>
          <a:bodyPr/>
          <a:lstStyle/>
          <a:p>
            <a:fld id="{907CA837-4E02-496E-9B2C-1691A27E57C6}" type="slidenum">
              <a:rPr kumimoji="1" lang="ja-JP" altLang="en-US" smtClean="0"/>
              <a:t>63</a:t>
            </a:fld>
            <a:endParaRPr kumimoji="1" lang="ja-JP" altLang="en-US"/>
          </a:p>
        </p:txBody>
      </p:sp>
    </p:spTree>
    <p:extLst>
      <p:ext uri="{BB962C8B-B14F-4D97-AF65-F5344CB8AC3E}">
        <p14:creationId xmlns:p14="http://schemas.microsoft.com/office/powerpoint/2010/main" val="3396941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B0B6A-80EC-3550-8334-80ACCBE4C88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9D5B35F-4ED7-B305-ECA6-C181797C464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9BB27FD-866D-5463-D690-EB481EBF00C2}"/>
              </a:ext>
            </a:extLst>
          </p:cNvPr>
          <p:cNvSpPr>
            <a:spLocks noGrp="1"/>
          </p:cNvSpPr>
          <p:nvPr>
            <p:ph type="body" idx="1"/>
          </p:nvPr>
        </p:nvSpPr>
        <p:spPr/>
        <p:txBody>
          <a:bodyPr/>
          <a:lstStyle/>
          <a:p>
            <a:r>
              <a:rPr lang="en-US" altLang="ja-JP" dirty="0"/>
              <a:t>LOD</a:t>
            </a:r>
            <a:r>
              <a:rPr lang="ja-JP" altLang="en-US" dirty="0"/>
              <a:t>切り替えの原理については、視点からモデルまでの距離を計算して、その結果を指定された臨界距離と比较する。距離が指定された臨界距離より小さい場合には，普通のモデル</a:t>
            </a:r>
            <a:r>
              <a:rPr lang="en-US" altLang="ja-JP" dirty="0"/>
              <a:t>(LOD1)</a:t>
            </a:r>
            <a:r>
              <a:rPr lang="ja-JP" altLang="en-US" dirty="0"/>
              <a:t>を表示し、逆に，距離が臨界距離を超えると，軽量化モデル</a:t>
            </a:r>
            <a:r>
              <a:rPr lang="en-US" altLang="ja-JP" dirty="0"/>
              <a:t>(LOD0)</a:t>
            </a:r>
            <a:r>
              <a:rPr lang="ja-JP" altLang="en-US" dirty="0"/>
              <a:t>に切り替えて表示されます　　</a:t>
            </a:r>
            <a:r>
              <a:rPr lang="zh-CN" altLang="en-US" sz="1200" kern="100" dirty="0">
                <a:effectLst/>
                <a:ea typeface="ＭＳ 明朝" panose="02020609040205080304" pitchFamily="49" charset="-128"/>
                <a:cs typeface="Times New Roman" panose="02020603050405020304" pitchFamily="18" charset="0"/>
              </a:rPr>
              <a:t>按下</a:t>
            </a:r>
            <a:r>
              <a:rPr lang="en-US" altLang="zh-CN" sz="1200" kern="100" dirty="0">
                <a:effectLst/>
                <a:ea typeface="ＭＳ 明朝" panose="02020609040205080304" pitchFamily="49" charset="-128"/>
                <a:cs typeface="Times New Roman" panose="02020603050405020304" pitchFamily="18" charset="0"/>
              </a:rPr>
              <a:t>ESC</a:t>
            </a:r>
            <a:endParaRPr lang="ja-JP" altLang="en-US" dirty="0"/>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200" kern="100" dirty="0">
              <a:effectLst/>
              <a:ea typeface="ＭＳ 明朝" panose="020206090402050803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200" kern="100" dirty="0">
              <a:effectLst/>
              <a:ea typeface="ＭＳ 明朝" panose="020206090402050803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200" kern="100" dirty="0">
              <a:effectLst/>
              <a:ea typeface="ＭＳ 明朝" panose="020206090402050803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200" kern="100" dirty="0">
                <a:effectLst/>
                <a:ea typeface="ＭＳ 明朝" panose="02020609040205080304" pitchFamily="49" charset="-128"/>
                <a:cs typeface="Times New Roman" panose="02020603050405020304" pitchFamily="18" charset="0"/>
              </a:rPr>
              <a:t>計算された視点とモデルの距離に基づいて、モデルの距離が指定された臨界距離</a:t>
            </a:r>
            <a:r>
              <a:rPr lang="en-US" altLang="ja-JP" sz="1200" kern="100" dirty="0">
                <a:effectLst/>
                <a:ea typeface="ＭＳ 明朝" panose="02020609040205080304" pitchFamily="49" charset="-128"/>
                <a:cs typeface="Times New Roman" panose="02020603050405020304" pitchFamily="18" charset="0"/>
              </a:rPr>
              <a:t>(</a:t>
            </a:r>
            <a:r>
              <a:rPr lang="zh-CN" altLang="en-US" sz="1200" kern="100" dirty="0">
                <a:effectLst/>
                <a:ea typeface="ＭＳ 明朝" panose="02020609040205080304" pitchFamily="49" charset="-128"/>
                <a:cs typeface="Times New Roman" panose="02020603050405020304" pitchFamily="18" charset="0"/>
              </a:rPr>
              <a:t>画横线</a:t>
            </a:r>
            <a:r>
              <a:rPr lang="en-US" altLang="ja-JP" sz="1200" kern="100" dirty="0">
                <a:effectLst/>
                <a:ea typeface="ＭＳ 明朝" panose="02020609040205080304" pitchFamily="49" charset="-128"/>
                <a:cs typeface="Times New Roman" panose="02020603050405020304" pitchFamily="18" charset="0"/>
              </a:rPr>
              <a:t>)</a:t>
            </a:r>
            <a:r>
              <a:rPr lang="ja-JP" altLang="ja-JP" sz="1200" kern="100" dirty="0">
                <a:effectLst/>
                <a:ea typeface="ＭＳ 明朝" panose="02020609040205080304" pitchFamily="49" charset="-128"/>
                <a:cs typeface="Times New Roman" panose="02020603050405020304" pitchFamily="18" charset="0"/>
              </a:rPr>
              <a:t>よりも小さい場合</a:t>
            </a:r>
            <a:r>
              <a:rPr lang="en-US" altLang="ja-JP" sz="1200" kern="100" dirty="0">
                <a:effectLst/>
                <a:ea typeface="ＭＳ 明朝" panose="02020609040205080304" pitchFamily="49" charset="-128"/>
                <a:cs typeface="Times New Roman" panose="02020603050405020304" pitchFamily="18" charset="0"/>
              </a:rPr>
              <a:t>(</a:t>
            </a:r>
            <a:r>
              <a:rPr lang="zh-CN" altLang="en-US" sz="1200" kern="100" dirty="0">
                <a:effectLst/>
                <a:ea typeface="ＭＳ 明朝" panose="02020609040205080304" pitchFamily="49" charset="-128"/>
                <a:cs typeface="Times New Roman" panose="02020603050405020304" pitchFamily="18" charset="0"/>
              </a:rPr>
              <a:t>画横线</a:t>
            </a:r>
            <a:r>
              <a:rPr lang="en-US" altLang="ja-JP" sz="1200" kern="100" dirty="0">
                <a:effectLst/>
                <a:ea typeface="ＭＳ 明朝" panose="02020609040205080304" pitchFamily="49" charset="-128"/>
                <a:cs typeface="Times New Roman" panose="02020603050405020304" pitchFamily="18" charset="0"/>
              </a:rPr>
              <a:t>)</a:t>
            </a:r>
            <a:r>
              <a:rPr lang="ja-JP" altLang="ja-JP" sz="1200" kern="100" dirty="0">
                <a:effectLst/>
                <a:ea typeface="ＭＳ 明朝" panose="02020609040205080304" pitchFamily="49" charset="-128"/>
                <a:cs typeface="Times New Roman" panose="02020603050405020304" pitchFamily="18" charset="0"/>
              </a:rPr>
              <a:t>、</a:t>
            </a:r>
            <a:r>
              <a:rPr lang="ja-JP" altLang="en-US" sz="1200" kern="100" dirty="0">
                <a:effectLst/>
                <a:ea typeface="ＭＳ 明朝" panose="02020609040205080304" pitchFamily="49" charset="-128"/>
                <a:cs typeface="Times New Roman" panose="02020603050405020304" pitchFamily="18" charset="0"/>
              </a:rPr>
              <a:t>普通の</a:t>
            </a:r>
            <a:r>
              <a:rPr lang="ja-JP" altLang="ja-JP" sz="1200" kern="100" dirty="0">
                <a:effectLst/>
                <a:ea typeface="ＭＳ 明朝" panose="02020609040205080304" pitchFamily="49" charset="-128"/>
                <a:cs typeface="Times New Roman" panose="02020603050405020304" pitchFamily="18" charset="0"/>
              </a:rPr>
              <a:t>モデル</a:t>
            </a:r>
            <a:r>
              <a:rPr lang="en-US" altLang="ja-JP" sz="1200" kern="100" dirty="0">
                <a:effectLst/>
                <a:ea typeface="ＭＳ 明朝" panose="02020609040205080304" pitchFamily="49" charset="-128"/>
                <a:cs typeface="Times New Roman" panose="02020603050405020304" pitchFamily="18" charset="0"/>
              </a:rPr>
              <a:t>(LOD1)</a:t>
            </a:r>
            <a:r>
              <a:rPr lang="ja-JP" altLang="ja-JP" sz="1200" kern="100" dirty="0">
                <a:effectLst/>
                <a:ea typeface="ＭＳ 明朝" panose="02020609040205080304" pitchFamily="49" charset="-128"/>
                <a:cs typeface="Times New Roman" panose="02020603050405020304" pitchFamily="18" charset="0"/>
              </a:rPr>
              <a:t>が表示され</a:t>
            </a:r>
            <a:r>
              <a:rPr lang="ja-JP" altLang="en-US" sz="1200" kern="100" dirty="0">
                <a:effectLst/>
                <a:ea typeface="ＭＳ 明朝" panose="02020609040205080304" pitchFamily="49" charset="-128"/>
                <a:cs typeface="Times New Roman" panose="02020603050405020304" pitchFamily="18" charset="0"/>
              </a:rPr>
              <a:t>ます</a:t>
            </a:r>
            <a:r>
              <a:rPr lang="ja-JP" altLang="ja-JP" sz="1200" kern="100" dirty="0">
                <a:effectLst/>
                <a:ea typeface="ＭＳ 明朝" panose="02020609040205080304" pitchFamily="49" charset="-128"/>
                <a:cs typeface="Times New Roman" panose="02020603050405020304" pitchFamily="18" charset="0"/>
              </a:rPr>
              <a:t>。</a:t>
            </a:r>
            <a:r>
              <a:rPr lang="ja-JP" altLang="en-US" sz="1200" kern="100" dirty="0">
                <a:effectLst/>
                <a:ea typeface="ＭＳ 明朝" panose="02020609040205080304" pitchFamily="49" charset="-128"/>
                <a:cs typeface="Times New Roman" panose="02020603050405020304" pitchFamily="18" charset="0"/>
              </a:rPr>
              <a:t>逆に、この臨界距離を超えると、</a:t>
            </a:r>
            <a:r>
              <a:rPr lang="ja-JP" altLang="ja-JP" sz="1200" kern="100" dirty="0">
                <a:effectLst/>
                <a:ea typeface="ＭＳ 明朝" panose="02020609040205080304" pitchFamily="49" charset="-128"/>
                <a:cs typeface="Times New Roman" panose="02020603050405020304" pitchFamily="18" charset="0"/>
              </a:rPr>
              <a:t>軽量化モデル</a:t>
            </a:r>
            <a:r>
              <a:rPr lang="en-US" altLang="ja-JP" sz="1200" kern="100" dirty="0">
                <a:effectLst/>
                <a:ea typeface="ＭＳ 明朝" panose="02020609040205080304" pitchFamily="49" charset="-128"/>
                <a:cs typeface="Times New Roman" panose="02020603050405020304" pitchFamily="18" charset="0"/>
              </a:rPr>
              <a:t>(LOD0)</a:t>
            </a:r>
            <a:r>
              <a:rPr lang="ja-JP" altLang="ja-JP" sz="1200" kern="100" dirty="0">
                <a:effectLst/>
                <a:ea typeface="ＭＳ 明朝" panose="02020609040205080304" pitchFamily="49" charset="-128"/>
                <a:cs typeface="Times New Roman" panose="02020603050405020304" pitchFamily="18" charset="0"/>
              </a:rPr>
              <a:t>に切り替えて表示され</a:t>
            </a:r>
            <a:r>
              <a:rPr lang="ja-JP" altLang="en-US" sz="1200" kern="100" dirty="0">
                <a:effectLst/>
                <a:ea typeface="ＭＳ 明朝" panose="02020609040205080304" pitchFamily="49" charset="-128"/>
                <a:cs typeface="Times New Roman" panose="02020603050405020304" pitchFamily="18" charset="0"/>
              </a:rPr>
              <a:t>ます </a:t>
            </a:r>
            <a:r>
              <a:rPr lang="zh-CN" altLang="en-US" sz="1200" kern="100" dirty="0">
                <a:effectLst/>
                <a:ea typeface="ＭＳ 明朝" panose="02020609040205080304" pitchFamily="49" charset="-128"/>
                <a:cs typeface="Times New Roman" panose="02020603050405020304" pitchFamily="18" charset="0"/>
              </a:rPr>
              <a:t>按下</a:t>
            </a:r>
            <a:r>
              <a:rPr lang="en-US" altLang="zh-CN" sz="1200" kern="100" dirty="0">
                <a:effectLst/>
                <a:ea typeface="ＭＳ 明朝" panose="02020609040205080304" pitchFamily="49" charset="-128"/>
                <a:cs typeface="Times New Roman" panose="02020603050405020304" pitchFamily="18" charset="0"/>
              </a:rPr>
              <a:t>ESC</a:t>
            </a:r>
            <a:endParaRPr kumimoji="1" lang="en-US" altLang="ja-JP" sz="1200"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ja-JP" sz="1200" kern="100" dirty="0">
              <a:effectLst/>
              <a:ea typeface="ＭＳ 明朝" panose="020206090402050803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200" dirty="0"/>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200" kern="100" dirty="0">
              <a:effectLst/>
              <a:ea typeface="ＭＳ 明朝" panose="020206090402050803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200" kern="100" dirty="0">
                <a:effectLst/>
                <a:ea typeface="ＭＳ 明朝" panose="02020609040205080304" pitchFamily="49" charset="-128"/>
                <a:cs typeface="Times New Roman" panose="02020603050405020304" pitchFamily="18" charset="0"/>
              </a:rPr>
              <a:t>本研究では、</a:t>
            </a:r>
            <a:r>
              <a:rPr lang="zh-CN" altLang="en-US" sz="1200" kern="100" dirty="0">
                <a:effectLst/>
                <a:ea typeface="ＭＳ 明朝" panose="02020609040205080304" pitchFamily="49" charset="-128"/>
                <a:cs typeface="Times New Roman" panose="02020603050405020304" pitchFamily="18" charset="0"/>
              </a:rPr>
              <a:t>（画）</a:t>
            </a:r>
            <a:r>
              <a:rPr lang="ja-JP" altLang="ja-JP" sz="1200" kern="100" dirty="0">
                <a:effectLst/>
                <a:ea typeface="ＭＳ 明朝" panose="02020609040205080304" pitchFamily="49" charset="-128"/>
                <a:cs typeface="Times New Roman" panose="02020603050405020304" pitchFamily="18" charset="0"/>
              </a:rPr>
              <a:t>視点からオブジェクトまでの距離に応じたデータ軽量化技術を用いて、計算されたカメラとモデルの距離に基づいて、普通モデル</a:t>
            </a:r>
            <a:r>
              <a:rPr lang="en-US" altLang="ja-JP" sz="1200" kern="100" dirty="0">
                <a:effectLst/>
                <a:ea typeface="ＭＳ 明朝" panose="02020609040205080304" pitchFamily="49" charset="-128"/>
                <a:cs typeface="Times New Roman" panose="02020603050405020304" pitchFamily="18" charset="0"/>
              </a:rPr>
              <a:t>LOD1</a:t>
            </a:r>
            <a:r>
              <a:rPr lang="ja-JP" altLang="ja-JP" sz="1200" kern="100" dirty="0">
                <a:effectLst/>
                <a:ea typeface="ＭＳ 明朝" panose="02020609040205080304" pitchFamily="49" charset="-128"/>
                <a:cs typeface="Times New Roman" panose="02020603050405020304" pitchFamily="18" charset="0"/>
              </a:rPr>
              <a:t>と軽量化モデル</a:t>
            </a:r>
            <a:r>
              <a:rPr lang="en-US" altLang="ja-JP" sz="1200" kern="100" dirty="0">
                <a:effectLst/>
                <a:ea typeface="ＭＳ 明朝" panose="02020609040205080304" pitchFamily="49" charset="-128"/>
                <a:cs typeface="Times New Roman" panose="02020603050405020304" pitchFamily="18" charset="0"/>
              </a:rPr>
              <a:t>LOD0</a:t>
            </a:r>
            <a:r>
              <a:rPr lang="ja-JP" altLang="ja-JP" sz="1200" kern="100" dirty="0">
                <a:effectLst/>
                <a:ea typeface="ＭＳ 明朝" panose="02020609040205080304" pitchFamily="49" charset="-128"/>
                <a:cs typeface="Times New Roman" panose="02020603050405020304" pitchFamily="18" charset="0"/>
              </a:rPr>
              <a:t>を適応的に切り替え</a:t>
            </a:r>
            <a:r>
              <a:rPr lang="ja-JP" altLang="en-US" sz="1200" kern="100" dirty="0">
                <a:effectLst/>
                <a:ea typeface="ＭＳ 明朝" panose="02020609040205080304" pitchFamily="49" charset="-128"/>
                <a:cs typeface="Times New Roman" panose="02020603050405020304" pitchFamily="18" charset="0"/>
              </a:rPr>
              <a:t>ます。</a:t>
            </a:r>
            <a:endParaRPr lang="en-US" altLang="ja-JP" sz="1200" kern="100" dirty="0">
              <a:effectLst/>
              <a:ea typeface="ＭＳ 明朝" panose="020206090402050803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1" lang="en-US" altLang="ja-JP" sz="1200" kern="100" dirty="0">
              <a:effectLst/>
              <a:ea typeface="ＭＳ 明朝" panose="02020609040205080304" pitchFamily="49"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200" kern="100" dirty="0">
                <a:effectLst/>
                <a:ea typeface="ＭＳ 明朝" panose="02020609040205080304" pitchFamily="49" charset="-128"/>
                <a:cs typeface="Times New Roman" panose="02020603050405020304" pitchFamily="18" charset="0"/>
              </a:rPr>
              <a:t>カメラとモデルの距離が指定された臨界距離</a:t>
            </a:r>
            <a:r>
              <a:rPr lang="en-US" altLang="ja-JP" sz="1200" kern="100" dirty="0">
                <a:effectLst/>
                <a:ea typeface="ＭＳ 明朝" panose="02020609040205080304" pitchFamily="49" charset="-128"/>
                <a:cs typeface="Times New Roman" panose="02020603050405020304" pitchFamily="18" charset="0"/>
              </a:rPr>
              <a:t>(</a:t>
            </a:r>
            <a:r>
              <a:rPr lang="zh-CN" altLang="en-US" sz="1200" kern="100" dirty="0">
                <a:effectLst/>
                <a:ea typeface="ＭＳ 明朝" panose="02020609040205080304" pitchFamily="49" charset="-128"/>
                <a:cs typeface="Times New Roman" panose="02020603050405020304" pitchFamily="18" charset="0"/>
              </a:rPr>
              <a:t>画横线</a:t>
            </a:r>
            <a:r>
              <a:rPr lang="en-US" altLang="ja-JP" sz="1200" kern="100" dirty="0">
                <a:effectLst/>
                <a:ea typeface="ＭＳ 明朝" panose="02020609040205080304" pitchFamily="49" charset="-128"/>
                <a:cs typeface="Times New Roman" panose="02020603050405020304" pitchFamily="18" charset="0"/>
              </a:rPr>
              <a:t>)</a:t>
            </a:r>
            <a:r>
              <a:rPr lang="ja-JP" altLang="ja-JP" sz="1200" kern="100" dirty="0">
                <a:effectLst/>
                <a:ea typeface="ＭＳ 明朝" panose="02020609040205080304" pitchFamily="49" charset="-128"/>
                <a:cs typeface="Times New Roman" panose="02020603050405020304" pitchFamily="18" charset="0"/>
              </a:rPr>
              <a:t>よりも小さい場合</a:t>
            </a:r>
            <a:r>
              <a:rPr lang="en-US" altLang="ja-JP" sz="1200" kern="100" dirty="0">
                <a:effectLst/>
                <a:ea typeface="ＭＳ 明朝" panose="02020609040205080304" pitchFamily="49" charset="-128"/>
                <a:cs typeface="Times New Roman" panose="02020603050405020304" pitchFamily="18" charset="0"/>
              </a:rPr>
              <a:t>(</a:t>
            </a:r>
            <a:r>
              <a:rPr lang="zh-CN" altLang="en-US" sz="1200" kern="100" dirty="0">
                <a:effectLst/>
                <a:ea typeface="ＭＳ 明朝" panose="02020609040205080304" pitchFamily="49" charset="-128"/>
                <a:cs typeface="Times New Roman" panose="02020603050405020304" pitchFamily="18" charset="0"/>
              </a:rPr>
              <a:t>画横线</a:t>
            </a:r>
            <a:r>
              <a:rPr lang="en-US" altLang="ja-JP" sz="1200" kern="100" dirty="0">
                <a:effectLst/>
                <a:ea typeface="ＭＳ 明朝" panose="02020609040205080304" pitchFamily="49" charset="-128"/>
                <a:cs typeface="Times New Roman" panose="02020603050405020304" pitchFamily="18" charset="0"/>
              </a:rPr>
              <a:t>)</a:t>
            </a:r>
            <a:r>
              <a:rPr lang="ja-JP" altLang="ja-JP" sz="1200" kern="100" dirty="0">
                <a:effectLst/>
                <a:ea typeface="ＭＳ 明朝" panose="02020609040205080304" pitchFamily="49" charset="-128"/>
                <a:cs typeface="Times New Roman" panose="02020603050405020304" pitchFamily="18" charset="0"/>
              </a:rPr>
              <a:t>、</a:t>
            </a:r>
            <a:r>
              <a:rPr lang="ja-JP" altLang="en-US" sz="1200" kern="100" dirty="0">
                <a:effectLst/>
                <a:ea typeface="ＭＳ 明朝" panose="02020609040205080304" pitchFamily="49" charset="-128"/>
                <a:cs typeface="Times New Roman" panose="02020603050405020304" pitchFamily="18" charset="0"/>
              </a:rPr>
              <a:t>普通の</a:t>
            </a:r>
            <a:r>
              <a:rPr lang="ja-JP" altLang="ja-JP" sz="1200" kern="100" dirty="0">
                <a:effectLst/>
                <a:ea typeface="ＭＳ 明朝" panose="02020609040205080304" pitchFamily="49" charset="-128"/>
                <a:cs typeface="Times New Roman" panose="02020603050405020304" pitchFamily="18" charset="0"/>
              </a:rPr>
              <a:t>モデル</a:t>
            </a:r>
            <a:r>
              <a:rPr lang="en-US" altLang="ja-JP" sz="1200" kern="100" dirty="0">
                <a:effectLst/>
                <a:ea typeface="ＭＳ 明朝" panose="02020609040205080304" pitchFamily="49" charset="-128"/>
                <a:cs typeface="Times New Roman" panose="02020603050405020304" pitchFamily="18" charset="0"/>
              </a:rPr>
              <a:t>(LOD1)</a:t>
            </a:r>
            <a:r>
              <a:rPr lang="ja-JP" altLang="ja-JP" sz="1200" kern="100" dirty="0">
                <a:effectLst/>
                <a:ea typeface="ＭＳ 明朝" panose="02020609040205080304" pitchFamily="49" charset="-128"/>
                <a:cs typeface="Times New Roman" panose="02020603050405020304" pitchFamily="18" charset="0"/>
              </a:rPr>
              <a:t>が表示され</a:t>
            </a:r>
            <a:r>
              <a:rPr lang="ja-JP" altLang="en-US" sz="1200" kern="100" dirty="0">
                <a:effectLst/>
                <a:ea typeface="ＭＳ 明朝" panose="02020609040205080304" pitchFamily="49" charset="-128"/>
                <a:cs typeface="Times New Roman" panose="02020603050405020304" pitchFamily="18" charset="0"/>
              </a:rPr>
              <a:t>ます</a:t>
            </a:r>
            <a:r>
              <a:rPr lang="ja-JP" altLang="ja-JP" sz="1200" kern="100" dirty="0">
                <a:effectLst/>
                <a:ea typeface="ＭＳ 明朝" panose="02020609040205080304" pitchFamily="49" charset="-128"/>
                <a:cs typeface="Times New Roman" panose="02020603050405020304" pitchFamily="18" charset="0"/>
              </a:rPr>
              <a:t>。</a:t>
            </a:r>
            <a:r>
              <a:rPr lang="ja-JP" altLang="en-US" sz="1200" kern="100" dirty="0">
                <a:effectLst/>
                <a:ea typeface="ＭＳ 明朝" panose="02020609040205080304" pitchFamily="49" charset="-128"/>
                <a:cs typeface="Times New Roman" panose="02020603050405020304" pitchFamily="18" charset="0"/>
              </a:rPr>
              <a:t>この臨界距離を超えると、</a:t>
            </a:r>
            <a:r>
              <a:rPr lang="en-US" altLang="ja-JP" sz="1200" kern="100" dirty="0">
                <a:effectLst/>
                <a:ea typeface="ＭＳ 明朝" panose="02020609040205080304" pitchFamily="49" charset="-128"/>
                <a:cs typeface="Times New Roman" panose="02020603050405020304" pitchFamily="18" charset="0"/>
              </a:rPr>
              <a:t>LOD0</a:t>
            </a:r>
            <a:r>
              <a:rPr lang="ja-JP" altLang="en-US" sz="1200" kern="100" dirty="0">
                <a:effectLst/>
                <a:ea typeface="ＭＳ 明朝" panose="02020609040205080304" pitchFamily="49" charset="-128"/>
                <a:cs typeface="Times New Roman" panose="02020603050405020304" pitchFamily="18" charset="0"/>
              </a:rPr>
              <a:t>の</a:t>
            </a:r>
            <a:r>
              <a:rPr lang="ja-JP" altLang="ja-JP" sz="1200" kern="100" dirty="0">
                <a:effectLst/>
                <a:ea typeface="ＭＳ 明朝" panose="02020609040205080304" pitchFamily="49" charset="-128"/>
                <a:cs typeface="Times New Roman" panose="02020603050405020304" pitchFamily="18" charset="0"/>
              </a:rPr>
              <a:t>軽量化モデルに切り替えて表示され</a:t>
            </a:r>
            <a:r>
              <a:rPr lang="ja-JP" altLang="en-US" sz="1200" kern="100" dirty="0">
                <a:effectLst/>
                <a:ea typeface="ＭＳ 明朝" panose="02020609040205080304" pitchFamily="49" charset="-128"/>
                <a:cs typeface="Times New Roman" panose="02020603050405020304" pitchFamily="18" charset="0"/>
              </a:rPr>
              <a:t>ます　</a:t>
            </a:r>
            <a:endParaRPr lang="en-US" altLang="ja-JP" sz="1200" kern="100" dirty="0">
              <a:effectLst/>
              <a:latin typeface="游明朝" panose="02020400000000000000" pitchFamily="18" charset="-128"/>
              <a:ea typeface="游明朝" panose="02020400000000000000" pitchFamily="18" charset="-128"/>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tLang="ja-JP" sz="1200" kern="100" dirty="0">
              <a:effectLst/>
              <a:latin typeface="游明朝" panose="02020400000000000000" pitchFamily="18" charset="-128"/>
              <a:ea typeface="游明朝" panose="02020400000000000000" pitchFamily="18" charset="-128"/>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72A69B96-DE5A-ED7E-9D6C-98C2D8458D6C}"/>
              </a:ext>
            </a:extLst>
          </p:cNvPr>
          <p:cNvSpPr>
            <a:spLocks noGrp="1"/>
          </p:cNvSpPr>
          <p:nvPr>
            <p:ph type="sldNum" sz="quarter" idx="5"/>
          </p:nvPr>
        </p:nvSpPr>
        <p:spPr/>
        <p:txBody>
          <a:bodyPr/>
          <a:lstStyle/>
          <a:p>
            <a:fld id="{14A616D6-3492-46BF-AECC-75241CAAF4D0}" type="slidenum">
              <a:rPr kumimoji="1" lang="ja-JP" altLang="en-US" smtClean="0"/>
              <a:t>7</a:t>
            </a:fld>
            <a:endParaRPr kumimoji="1" lang="ja-JP" altLang="en-US"/>
          </a:p>
        </p:txBody>
      </p:sp>
    </p:spTree>
    <p:extLst>
      <p:ext uri="{BB962C8B-B14F-4D97-AF65-F5344CB8AC3E}">
        <p14:creationId xmlns:p14="http://schemas.microsoft.com/office/powerpoint/2010/main" val="3635171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D4C8C-42B3-1158-AE8E-F7F08E3857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4E3A43E-2DD1-E8DF-7F67-2817A8BA6CA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91641B7-6CA7-0B88-4542-72F0E132BC2A}"/>
              </a:ext>
            </a:extLst>
          </p:cNvPr>
          <p:cNvSpPr>
            <a:spLocks noGrp="1"/>
          </p:cNvSpPr>
          <p:nvPr>
            <p:ph type="body" idx="1"/>
          </p:nvPr>
        </p:nvSpPr>
        <p:spPr/>
        <p:txBody>
          <a:bodyPr/>
          <a:lstStyle/>
          <a:p>
            <a:pPr marL="0" marR="0" lvl="0" indent="133350" algn="just" defTabSz="914400" rtl="0" eaLnBrk="1" fontAlgn="auto" latinLnBrk="0" hangingPunct="1">
              <a:lnSpc>
                <a:spcPct val="100000"/>
              </a:lnSpc>
              <a:spcBef>
                <a:spcPts val="0"/>
              </a:spcBef>
              <a:spcAft>
                <a:spcPts val="0"/>
              </a:spcAft>
              <a:buClrTx/>
              <a:buSzTx/>
              <a:buFontTx/>
              <a:buNone/>
              <a:tabLst/>
              <a:defRPr/>
            </a:pPr>
            <a:r>
              <a:rPr lang="ja-JP" altLang="en-US" sz="1000" dirty="0"/>
              <a:t>より詳しく説明するために、本研究で開発したツールをアニメーションでデモを行います</a:t>
            </a:r>
            <a:r>
              <a:rPr lang="zh-CN" altLang="en-US" sz="1000" dirty="0"/>
              <a:t>。</a:t>
            </a:r>
            <a:r>
              <a:rPr lang="ja-JP" altLang="en-US" sz="1000" dirty="0"/>
              <a:t>まずは吹出口（ふきだしぐち）と空調機の作成です、モデルを作成する際に、すべてのモデルが</a:t>
            </a:r>
            <a:r>
              <a:rPr lang="en-US" altLang="ja-JP" sz="1000" dirty="0"/>
              <a:t>LOD0</a:t>
            </a:r>
            <a:r>
              <a:rPr lang="ja-JP" altLang="en-US" sz="1000" dirty="0"/>
              <a:t>の輪郭ボックスで表示されています。さらに、ダクトの作成です、</a:t>
            </a:r>
            <a:r>
              <a:rPr lang="ja-JP" altLang="ja-JP" sz="1000" kern="100" dirty="0">
                <a:effectLst/>
                <a:ea typeface="ＭＳ 明朝" panose="02020609040205080304" pitchFamily="49" charset="-128"/>
                <a:cs typeface="Times New Roman" panose="02020603050405020304" pitchFamily="18" charset="0"/>
              </a:rPr>
              <a:t>ダクトと設備を接続する</a:t>
            </a:r>
            <a:r>
              <a:rPr lang="ja-JP" altLang="en-US" sz="1000" kern="100" dirty="0">
                <a:effectLst/>
                <a:ea typeface="ＭＳ 明朝" panose="02020609040205080304" pitchFamily="49" charset="-128"/>
                <a:cs typeface="Times New Roman" panose="02020603050405020304" pitchFamily="18" charset="0"/>
              </a:rPr>
              <a:t>と、</a:t>
            </a:r>
            <a:r>
              <a:rPr lang="ja-JP" altLang="ja-JP" sz="1000" kern="100" dirty="0">
                <a:effectLst/>
                <a:ea typeface="ＭＳ 明朝" panose="02020609040205080304" pitchFamily="49" charset="-128"/>
                <a:cs typeface="Times New Roman" panose="02020603050405020304" pitchFamily="18" charset="0"/>
              </a:rPr>
              <a:t>エルボ</a:t>
            </a:r>
            <a:r>
              <a:rPr lang="ja-JP" altLang="en-US" sz="1000" kern="100" dirty="0">
                <a:effectLst/>
                <a:ea typeface="ＭＳ 明朝" panose="02020609040205080304" pitchFamily="49" charset="-128"/>
                <a:cs typeface="Times New Roman" panose="02020603050405020304" pitchFamily="18" charset="0"/>
              </a:rPr>
              <a:t>、クロス継手、垂直のダクト</a:t>
            </a:r>
            <a:r>
              <a:rPr lang="ja-JP" altLang="ja-JP" sz="1000" kern="100" dirty="0">
                <a:effectLst/>
                <a:ea typeface="ＭＳ 明朝" panose="02020609040205080304" pitchFamily="49" charset="-128"/>
                <a:cs typeface="Times New Roman" panose="02020603050405020304" pitchFamily="18" charset="0"/>
              </a:rPr>
              <a:t>を自動的に作成</a:t>
            </a:r>
            <a:r>
              <a:rPr lang="ja-JP" altLang="en-US" sz="1000" kern="100" dirty="0">
                <a:effectLst/>
                <a:ea typeface="ＭＳ 明朝" panose="02020609040205080304" pitchFamily="49" charset="-128"/>
                <a:cs typeface="Times New Roman" panose="02020603050405020304" pitchFamily="18" charset="0"/>
              </a:rPr>
              <a:t>できます。そして、</a:t>
            </a:r>
            <a:r>
              <a:rPr lang="en-US" altLang="ja-JP" sz="1000" kern="100" dirty="0">
                <a:effectLst/>
                <a:ea typeface="ＭＳ 明朝" panose="02020609040205080304" pitchFamily="49" charset="-128"/>
                <a:cs typeface="Times New Roman" panose="02020603050405020304" pitchFamily="18" charset="0"/>
              </a:rPr>
              <a:t>LOD1</a:t>
            </a:r>
            <a:r>
              <a:rPr lang="ja-JP" altLang="en-US" sz="1000" kern="100" dirty="0">
                <a:effectLst/>
                <a:ea typeface="ＭＳ 明朝" panose="02020609040205080304" pitchFamily="49" charset="-128"/>
                <a:cs typeface="Times New Roman" panose="02020603050405020304" pitchFamily="18" charset="0"/>
              </a:rPr>
              <a:t>のモードに切り替えて、</a:t>
            </a:r>
            <a:r>
              <a:rPr lang="ja-JP" altLang="en-US" sz="1000" dirty="0"/>
              <a:t>詳細な幾何形状が表示されます。視点</a:t>
            </a:r>
            <a:r>
              <a:rPr lang="ja-JP" altLang="en-US" sz="1000" kern="100" dirty="0">
                <a:effectLst/>
                <a:ea typeface="ＭＳ 明朝" panose="02020609040205080304" pitchFamily="49" charset="-128"/>
                <a:cs typeface="Times New Roman" panose="02020603050405020304" pitchFamily="18" charset="0"/>
              </a:rPr>
              <a:t>と各</a:t>
            </a:r>
            <a:r>
              <a:rPr lang="ja-JP" altLang="en-US" sz="1000" dirty="0"/>
              <a:t>モデル</a:t>
            </a:r>
            <a:r>
              <a:rPr lang="ja-JP" altLang="ja-JP" sz="1000" dirty="0"/>
              <a:t>の距離</a:t>
            </a:r>
            <a:r>
              <a:rPr lang="ja-JP" altLang="en-US" sz="1000" dirty="0"/>
              <a:t>に応じて、</a:t>
            </a:r>
            <a:r>
              <a:rPr lang="ja-JP" altLang="ja-JP" sz="1000" kern="100" dirty="0">
                <a:effectLst/>
                <a:ea typeface="ＭＳ 明朝" panose="02020609040205080304" pitchFamily="49" charset="-128"/>
                <a:cs typeface="Times New Roman" panose="02020603050405020304" pitchFamily="18" charset="0"/>
              </a:rPr>
              <a:t>普通モデルと軽量化モデルを適応的に切り替え</a:t>
            </a:r>
            <a:r>
              <a:rPr lang="ja-JP" altLang="en-US" sz="1000" kern="100" dirty="0">
                <a:effectLst/>
                <a:ea typeface="ＭＳ 明朝" panose="02020609040205080304" pitchFamily="49" charset="-128"/>
                <a:cs typeface="Times New Roman" panose="02020603050405020304" pitchFamily="18" charset="0"/>
              </a:rPr>
              <a:t>ます。そして（</a:t>
            </a:r>
            <a:r>
              <a:rPr lang="en-US" altLang="ja-JP" sz="1000" kern="100" dirty="0" err="1">
                <a:effectLst/>
                <a:ea typeface="ＭＳ 明朝" panose="02020609040205080304" pitchFamily="49" charset="-128"/>
                <a:cs typeface="Times New Roman" panose="02020603050405020304" pitchFamily="18" charset="0"/>
              </a:rPr>
              <a:t>soribri</a:t>
            </a:r>
            <a:r>
              <a:rPr lang="zh-CN" altLang="en-US" sz="1000" kern="100" dirty="0">
                <a:effectLst/>
                <a:ea typeface="ＭＳ 明朝" panose="02020609040205080304" pitchFamily="49" charset="-128"/>
                <a:cs typeface="Times New Roman" panose="02020603050405020304" pitchFamily="18" charset="0"/>
              </a:rPr>
              <a:t>出来再暂停</a:t>
            </a:r>
            <a:r>
              <a:rPr lang="ja-JP" altLang="en-US" sz="1000" kern="100" dirty="0">
                <a:effectLst/>
                <a:ea typeface="ＭＳ 明朝" panose="02020609040205080304" pitchFamily="49" charset="-128"/>
                <a:cs typeface="Times New Roman" panose="02020603050405020304" pitchFamily="18" charset="0"/>
              </a:rPr>
              <a:t>）、作成した空調システムを</a:t>
            </a:r>
            <a:r>
              <a:rPr lang="en-US" altLang="ja-JP" sz="1000" kern="100" dirty="0">
                <a:effectLst/>
                <a:ea typeface="ＭＳ 明朝" panose="02020609040205080304" pitchFamily="49" charset="-128"/>
                <a:cs typeface="Times New Roman" panose="02020603050405020304" pitchFamily="18" charset="0"/>
              </a:rPr>
              <a:t>IFC</a:t>
            </a:r>
            <a:r>
              <a:rPr lang="ja-JP" altLang="en-US" sz="1000" kern="100" dirty="0">
                <a:effectLst/>
                <a:ea typeface="ＭＳ 明朝" panose="02020609040205080304" pitchFamily="49" charset="-128"/>
                <a:cs typeface="Times New Roman" panose="02020603050405020304" pitchFamily="18" charset="0"/>
              </a:rPr>
              <a:t>ファイルに変換し、</a:t>
            </a:r>
            <a:r>
              <a:rPr lang="en-US" altLang="ja-JP" sz="1000" kern="100" dirty="0" err="1">
                <a:effectLst/>
                <a:ea typeface="ＭＳ 明朝" panose="02020609040205080304" pitchFamily="49" charset="-128"/>
                <a:cs typeface="Times New Roman" panose="02020603050405020304" pitchFamily="18" charset="0"/>
              </a:rPr>
              <a:t>solibri</a:t>
            </a:r>
            <a:r>
              <a:rPr lang="en-US" altLang="ja-JP" sz="1000" kern="100" dirty="0">
                <a:effectLst/>
                <a:ea typeface="ＭＳ 明朝" panose="02020609040205080304" pitchFamily="49" charset="-128"/>
                <a:cs typeface="Times New Roman" panose="02020603050405020304" pitchFamily="18" charset="0"/>
              </a:rPr>
              <a:t> anywhere</a:t>
            </a:r>
            <a:r>
              <a:rPr lang="ja-JP" altLang="en-US" sz="1000" kern="100" dirty="0">
                <a:effectLst/>
                <a:ea typeface="ＭＳ 明朝" panose="02020609040205080304" pitchFamily="49" charset="-128"/>
                <a:cs typeface="Times New Roman" panose="02020603050405020304" pitchFamily="18" charset="0"/>
              </a:rPr>
              <a:t>によって表示されます。風量の計算もできます。ダクトの管径は風量の</a:t>
            </a:r>
            <a:r>
              <a:rPr lang="ja-JP" altLang="en-US" sz="1200" b="0" i="0" dirty="0">
                <a:solidFill>
                  <a:srgbClr val="202124"/>
                </a:solidFill>
                <a:effectLst/>
                <a:highlight>
                  <a:srgbClr val="FFFFFF"/>
                </a:highlight>
                <a:latin typeface="arial" panose="020B0604020202020204" pitchFamily="34" charset="0"/>
              </a:rPr>
              <a:t>数値（すうち）によって変化が生じました。外部の設備データベースと連携して、設備の更新が簡単にできます。引き続き新しい</a:t>
            </a:r>
            <a:r>
              <a:rPr lang="en-US" altLang="ja-JP" sz="1200" b="0" i="0" dirty="0">
                <a:solidFill>
                  <a:srgbClr val="202124"/>
                </a:solidFill>
                <a:effectLst/>
                <a:highlight>
                  <a:srgbClr val="FFFFFF"/>
                </a:highlight>
                <a:latin typeface="arial" panose="020B0604020202020204" pitchFamily="34" charset="0"/>
              </a:rPr>
              <a:t>IFC</a:t>
            </a:r>
            <a:r>
              <a:rPr lang="ja-JP" altLang="en-US" sz="1200" b="0" i="0" dirty="0">
                <a:solidFill>
                  <a:srgbClr val="202124"/>
                </a:solidFill>
                <a:effectLst/>
                <a:highlight>
                  <a:srgbClr val="FFFFFF"/>
                </a:highlight>
                <a:latin typeface="arial" panose="020B0604020202020204" pitchFamily="34" charset="0"/>
              </a:rPr>
              <a:t>ファイルを作成しました、計算したダクトの風量は表示することができます。</a:t>
            </a:r>
            <a:endParaRPr lang="en-US" altLang="ja-JP" sz="1200" b="0" i="0" dirty="0">
              <a:solidFill>
                <a:srgbClr val="202124"/>
              </a:solidFill>
              <a:effectLst/>
              <a:highlight>
                <a:srgbClr val="FFFFFF"/>
              </a:highlight>
              <a:latin typeface="arial" panose="020B0604020202020204" pitchFamily="34" charset="0"/>
            </a:endParaRPr>
          </a:p>
          <a:p>
            <a:pPr marL="0" marR="0" lvl="0" indent="133350" algn="just" defTabSz="914400" rtl="0" eaLnBrk="1" fontAlgn="auto" latinLnBrk="0" hangingPunct="1">
              <a:lnSpc>
                <a:spcPct val="100000"/>
              </a:lnSpc>
              <a:spcBef>
                <a:spcPts val="0"/>
              </a:spcBef>
              <a:spcAft>
                <a:spcPts val="0"/>
              </a:spcAft>
              <a:buClrTx/>
              <a:buSzTx/>
              <a:buFontTx/>
              <a:buNone/>
              <a:tabLst/>
              <a:defRPr/>
            </a:pPr>
            <a:endParaRPr lang="en-US" altLang="ja-JP" sz="1000" kern="100" dirty="0">
              <a:effectLst/>
              <a:ea typeface="ＭＳ 明朝" panose="02020609040205080304" pitchFamily="49" charset="-128"/>
              <a:cs typeface="Times New Roman" panose="02020603050405020304" pitchFamily="18" charset="0"/>
            </a:endParaRPr>
          </a:p>
        </p:txBody>
      </p:sp>
      <p:sp>
        <p:nvSpPr>
          <p:cNvPr id="4" name="スライド番号プレースホルダー 3">
            <a:extLst>
              <a:ext uri="{FF2B5EF4-FFF2-40B4-BE49-F238E27FC236}">
                <a16:creationId xmlns:a16="http://schemas.microsoft.com/office/drawing/2014/main" id="{D31CE03E-4336-1F43-6943-2FD5417D42A8}"/>
              </a:ext>
            </a:extLst>
          </p:cNvPr>
          <p:cNvSpPr>
            <a:spLocks noGrp="1"/>
          </p:cNvSpPr>
          <p:nvPr>
            <p:ph type="sldNum" sz="quarter" idx="5"/>
          </p:nvPr>
        </p:nvSpPr>
        <p:spPr/>
        <p:txBody>
          <a:bodyPr/>
          <a:lstStyle/>
          <a:p>
            <a:fld id="{14A616D6-3492-46BF-AECC-75241CAAF4D0}" type="slidenum">
              <a:rPr kumimoji="1" lang="ja-JP" altLang="en-US" smtClean="0"/>
              <a:t>8</a:t>
            </a:fld>
            <a:endParaRPr kumimoji="1" lang="ja-JP" altLang="en-US"/>
          </a:p>
        </p:txBody>
      </p:sp>
    </p:spTree>
    <p:extLst>
      <p:ext uri="{BB962C8B-B14F-4D97-AF65-F5344CB8AC3E}">
        <p14:creationId xmlns:p14="http://schemas.microsoft.com/office/powerpoint/2010/main" val="188597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6EA20-4817-568A-BBFA-872602527D4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B55D9CA-6D27-1478-0A65-B584F7422E4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2643F82-10A8-13D1-6C1C-ECB072990A7F}"/>
              </a:ext>
            </a:extLst>
          </p:cNvPr>
          <p:cNvSpPr>
            <a:spLocks noGrp="1"/>
          </p:cNvSpPr>
          <p:nvPr>
            <p:ph type="body" idx="1"/>
          </p:nvPr>
        </p:nvSpPr>
        <p:spPr/>
        <p:txBody>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lang="ja-JP" altLang="en-US" dirty="0"/>
              <a:t>本研究では、もう一つの大規模な空調システムデータに対する軽量化方法を提案しました。提案する空調システム</a:t>
            </a:r>
            <a:r>
              <a:rPr lang="en-US" altLang="ja-JP" dirty="0"/>
              <a:t>IFC</a:t>
            </a:r>
            <a:r>
              <a:rPr lang="ja-JP" altLang="en-US" dirty="0"/>
              <a:t>データ幾何情報とセマンティック情報を分離する方法によって、図１と表２に示すように、元の</a:t>
            </a:r>
            <a:r>
              <a:rPr lang="en-US" altLang="ja-JP" dirty="0"/>
              <a:t>744MB</a:t>
            </a:r>
            <a:r>
              <a:rPr lang="ja-JP" altLang="en-US" dirty="0"/>
              <a:t>の</a:t>
            </a:r>
            <a:r>
              <a:rPr lang="en-US" altLang="ja-JP" dirty="0"/>
              <a:t>IFC</a:t>
            </a:r>
            <a:r>
              <a:rPr lang="ja-JP" altLang="en-US" dirty="0"/>
              <a:t>空調システムは、幾何情報を</a:t>
            </a:r>
            <a:r>
              <a:rPr lang="en-US" altLang="ja-JP" dirty="0"/>
              <a:t>GLB</a:t>
            </a:r>
            <a:r>
              <a:rPr lang="ja-JP" altLang="en-US" dirty="0"/>
              <a:t>に変換し、セマンティック情報をグラフデータベース</a:t>
            </a:r>
            <a:r>
              <a:rPr lang="en-US" altLang="ja-JP" dirty="0" err="1"/>
              <a:t>ArangoDB</a:t>
            </a:r>
            <a:r>
              <a:rPr lang="ja-JP" altLang="en-US" dirty="0"/>
              <a:t>のドキュメント構造に変換することで、</a:t>
            </a:r>
            <a:r>
              <a:rPr lang="en-US" altLang="ja-JP" dirty="0"/>
              <a:t>575.14MB</a:t>
            </a:r>
            <a:r>
              <a:rPr lang="ja-JP" altLang="en-US" dirty="0"/>
              <a:t>のデータ削減（さくげん）を実現し、削減率は</a:t>
            </a:r>
            <a:r>
              <a:rPr lang="en-US" altLang="ja-JP" dirty="0"/>
              <a:t>77.3%</a:t>
            </a:r>
            <a:r>
              <a:rPr lang="ja-JP" altLang="en-US" dirty="0"/>
              <a:t>に達しました。</a:t>
            </a:r>
            <a:endParaRPr lang="en-US" altLang="ja-JP" dirty="0"/>
          </a:p>
          <a:p>
            <a:pPr marL="0" marR="0" lvl="0" indent="0" algn="l" defTabSz="457200" rtl="0" eaLnBrk="1" fontAlgn="auto" latinLnBrk="0" hangingPunct="1">
              <a:lnSpc>
                <a:spcPct val="200000"/>
              </a:lnSpc>
              <a:spcBef>
                <a:spcPts val="0"/>
              </a:spcBef>
              <a:spcAft>
                <a:spcPts val="0"/>
              </a:spcAft>
              <a:buClrTx/>
              <a:buSzTx/>
              <a:buFontTx/>
              <a:buNone/>
              <a:tabLst/>
              <a:defRPr/>
            </a:pPr>
            <a:endParaRPr lang="en-US" altLang="ja-JP" dirty="0"/>
          </a:p>
        </p:txBody>
      </p:sp>
      <p:sp>
        <p:nvSpPr>
          <p:cNvPr id="4" name="スライド番号プレースホルダー 3">
            <a:extLst>
              <a:ext uri="{FF2B5EF4-FFF2-40B4-BE49-F238E27FC236}">
                <a16:creationId xmlns:a16="http://schemas.microsoft.com/office/drawing/2014/main" id="{AF451C33-02FC-9DD7-69D4-D3E03D0E5EE4}"/>
              </a:ext>
            </a:extLst>
          </p:cNvPr>
          <p:cNvSpPr>
            <a:spLocks noGrp="1"/>
          </p:cNvSpPr>
          <p:nvPr>
            <p:ph type="sldNum" sz="quarter" idx="5"/>
          </p:nvPr>
        </p:nvSpPr>
        <p:spPr/>
        <p:txBody>
          <a:bodyPr/>
          <a:lstStyle/>
          <a:p>
            <a:fld id="{14A616D6-3492-46BF-AECC-75241CAAF4D0}" type="slidenum">
              <a:rPr kumimoji="1" lang="ja-JP" altLang="en-US" smtClean="0"/>
              <a:t>9</a:t>
            </a:fld>
            <a:endParaRPr kumimoji="1" lang="ja-JP" altLang="en-US"/>
          </a:p>
        </p:txBody>
      </p:sp>
    </p:spTree>
    <p:extLst>
      <p:ext uri="{BB962C8B-B14F-4D97-AF65-F5344CB8AC3E}">
        <p14:creationId xmlns:p14="http://schemas.microsoft.com/office/powerpoint/2010/main" val="903129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1728900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1609980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384487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72BEB1B-92E9-6649-AF22-CCA7D0628A14}"/>
              </a:ext>
            </a:extLst>
          </p:cNvPr>
          <p:cNvSpPr>
            <a:spLocks noGrp="1"/>
          </p:cNvSpPr>
          <p:nvPr>
            <p:ph type="body" sz="quarter" idx="10" hasCustomPrompt="1"/>
          </p:nvPr>
        </p:nvSpPr>
        <p:spPr>
          <a:xfrm>
            <a:off x="469490" y="1752283"/>
            <a:ext cx="7789863" cy="3978275"/>
          </a:xfrm>
          <a:prstGeom prst="rect">
            <a:avLst/>
          </a:prstGeom>
        </p:spPr>
        <p:txBody>
          <a:bodyPr/>
          <a:lstStyle>
            <a:lvl1pPr marL="285750" indent="-228600">
              <a:lnSpc>
                <a:spcPct val="90000"/>
              </a:lnSpc>
              <a:spcBef>
                <a:spcPts val="0"/>
              </a:spcBef>
              <a:spcAft>
                <a:spcPts val="0"/>
              </a:spcAft>
              <a:buFontTx/>
              <a:buNone/>
              <a:defRPr/>
            </a:lvl1pPr>
          </a:lstStyle>
          <a:p>
            <a:pPr>
              <a:lnSpc>
                <a:spcPct val="90000"/>
              </a:lnSpc>
              <a:spcAft>
                <a:spcPts val="600"/>
              </a:spcAft>
            </a:pPr>
            <a:r>
              <a:rPr lang="en-US">
                <a:latin typeface="Open Sans Regular" panose="020B0606030504020204" pitchFamily="34" charset="0"/>
                <a:ea typeface="Open Sans Regular" panose="020B0606030504020204" pitchFamily="34" charset="0"/>
                <a:cs typeface="Open Sans Regular" panose="020B0606030504020204" pitchFamily="34" charset="0"/>
              </a:rPr>
              <a:t>Body copy</a:t>
            </a:r>
          </a:p>
          <a:p>
            <a:pPr marL="285750" indent="-228600">
              <a:lnSpc>
                <a:spcPct val="90000"/>
              </a:lnSpc>
              <a:spcAft>
                <a:spcPts val="600"/>
              </a:spcAft>
              <a:buFont typeface="Arial" panose="020B0604020202020204" pitchFamily="34" charset="0"/>
              <a:buChar char="•"/>
            </a:pPr>
            <a:r>
              <a:rPr lang="en-US">
                <a:latin typeface="Open Sans Regular" panose="020B0606030504020204" pitchFamily="34" charset="0"/>
                <a:ea typeface="Open Sans Regular" panose="020B0606030504020204" pitchFamily="34" charset="0"/>
                <a:cs typeface="Open Sans Regular" panose="020B0606030504020204" pitchFamily="34" charset="0"/>
              </a:rPr>
              <a:t>Bullet point</a:t>
            </a:r>
          </a:p>
          <a:p>
            <a:pPr marL="285750" indent="-228600">
              <a:lnSpc>
                <a:spcPct val="90000"/>
              </a:lnSpc>
              <a:spcAft>
                <a:spcPts val="600"/>
              </a:spcAft>
              <a:buFont typeface="Arial" panose="020B0604020202020204" pitchFamily="34" charset="0"/>
              <a:buChar char="•"/>
            </a:pPr>
            <a:r>
              <a:rPr lang="en-US">
                <a:latin typeface="Open Sans Regular" panose="020B0606030504020204" pitchFamily="34" charset="0"/>
                <a:ea typeface="Open Sans Regular" panose="020B0606030504020204" pitchFamily="34" charset="0"/>
                <a:cs typeface="Open Sans Regular" panose="020B0606030504020204" pitchFamily="34" charset="0"/>
              </a:rPr>
              <a:t>Bullet point</a:t>
            </a:r>
          </a:p>
          <a:p>
            <a:pPr marL="285750" indent="-228600">
              <a:lnSpc>
                <a:spcPct val="90000"/>
              </a:lnSpc>
              <a:spcAft>
                <a:spcPts val="600"/>
              </a:spcAft>
              <a:buFont typeface="Arial" panose="020B0604020202020204" pitchFamily="34" charset="0"/>
              <a:buChar char="•"/>
            </a:pPr>
            <a:r>
              <a:rPr lang="en-US">
                <a:latin typeface="Open Sans Regular" panose="020B0606030504020204" pitchFamily="34" charset="0"/>
                <a:ea typeface="Open Sans Regular" panose="020B0606030504020204" pitchFamily="34" charset="0"/>
                <a:cs typeface="Open Sans Regular" panose="020B0606030504020204" pitchFamily="34" charset="0"/>
              </a:rPr>
              <a:t>Bullet point</a:t>
            </a:r>
          </a:p>
          <a:p>
            <a:pPr marL="285750" indent="-228600">
              <a:lnSpc>
                <a:spcPct val="90000"/>
              </a:lnSpc>
              <a:spcAft>
                <a:spcPts val="600"/>
              </a:spcAft>
              <a:buFont typeface="Arial" panose="020B0604020202020204" pitchFamily="34" charset="0"/>
              <a:buChar char="•"/>
            </a:pPr>
            <a:r>
              <a:rPr lang="en-US">
                <a:latin typeface="Open Sans Regular" panose="020B0606030504020204" pitchFamily="34" charset="0"/>
                <a:ea typeface="Open Sans Regular" panose="020B0606030504020204" pitchFamily="34" charset="0"/>
                <a:cs typeface="Open Sans Regular" panose="020B0606030504020204" pitchFamily="34" charset="0"/>
              </a:rPr>
              <a:t>Bullet point</a:t>
            </a:r>
          </a:p>
        </p:txBody>
      </p:sp>
      <p:sp>
        <p:nvSpPr>
          <p:cNvPr id="9" name="Title 8">
            <a:extLst>
              <a:ext uri="{FF2B5EF4-FFF2-40B4-BE49-F238E27FC236}">
                <a16:creationId xmlns:a16="http://schemas.microsoft.com/office/drawing/2014/main" id="{9002452F-D685-C648-9713-AE4EA50A35C5}"/>
              </a:ext>
            </a:extLst>
          </p:cNvPr>
          <p:cNvSpPr>
            <a:spLocks noGrp="1"/>
          </p:cNvSpPr>
          <p:nvPr>
            <p:ph type="title"/>
          </p:nvPr>
        </p:nvSpPr>
        <p:spPr>
          <a:xfrm>
            <a:off x="469490" y="1"/>
            <a:ext cx="10503310" cy="1127441"/>
          </a:xfrm>
          <a:prstGeom prst="rect">
            <a:avLst/>
          </a:prstGeom>
        </p:spPr>
        <p:txBody>
          <a:bodyPr anchor="ctr"/>
          <a:lstStyle>
            <a:lvl1pPr>
              <a:defRPr b="1" i="0">
                <a:solidFill>
                  <a:srgbClr val="041E42"/>
                </a:solidFill>
                <a:latin typeface="Open Sans Semibold" panose="020B0606030504020204" pitchFamily="34" charset="0"/>
                <a:ea typeface="Open Sans Semibold" panose="020B0606030504020204" pitchFamily="34" charset="0"/>
                <a:cs typeface="Open Sans Semibold" panose="020B0606030504020204" pitchFamily="34" charset="0"/>
              </a:defRPr>
            </a:lvl1pPr>
          </a:lstStyle>
          <a:p>
            <a:r>
              <a:rPr lang="en-GB"/>
              <a:t>Click to edit Master title style</a:t>
            </a:r>
            <a:endParaRPr lang="en-US"/>
          </a:p>
        </p:txBody>
      </p:sp>
    </p:spTree>
    <p:extLst>
      <p:ext uri="{BB962C8B-B14F-4D97-AF65-F5344CB8AC3E}">
        <p14:creationId xmlns:p14="http://schemas.microsoft.com/office/powerpoint/2010/main" val="3681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1">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25866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ext#1">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F65B1BF7-857B-4171-820E-1FA3584E6377}"/>
              </a:ext>
            </a:extLst>
          </p:cNvPr>
          <p:cNvSpPr>
            <a:spLocks noGrp="1"/>
          </p:cNvSpPr>
          <p:nvPr>
            <p:ph type="title" hasCustomPrompt="1"/>
          </p:nvPr>
        </p:nvSpPr>
        <p:spPr>
          <a:xfrm>
            <a:off x="1052069" y="336051"/>
            <a:ext cx="10320000" cy="672104"/>
          </a:xfrm>
          <a:prstGeom prst="rect">
            <a:avLst/>
          </a:prstGeom>
        </p:spPr>
        <p:txBody>
          <a:bodyPr>
            <a:normAutofit/>
          </a:bodyPr>
          <a:lstStyle>
            <a:lvl1pPr>
              <a:lnSpc>
                <a:spcPct val="150000"/>
              </a:lnSpc>
              <a:defRPr sz="2933"/>
            </a:lvl1pPr>
          </a:lstStyle>
          <a:p>
            <a:r>
              <a:rPr kumimoji="1" lang="ja-JP" altLang="en-US"/>
              <a:t>スライドタイトル</a:t>
            </a:r>
          </a:p>
        </p:txBody>
      </p:sp>
      <p:sp>
        <p:nvSpPr>
          <p:cNvPr id="4" name="コンテンツ プレースホルダー 2">
            <a:extLst>
              <a:ext uri="{FF2B5EF4-FFF2-40B4-BE49-F238E27FC236}">
                <a16:creationId xmlns:a16="http://schemas.microsoft.com/office/drawing/2014/main" id="{B2318102-7324-4EB9-ADC5-4A80E0802891}"/>
              </a:ext>
            </a:extLst>
          </p:cNvPr>
          <p:cNvSpPr>
            <a:spLocks noGrp="1"/>
          </p:cNvSpPr>
          <p:nvPr>
            <p:ph idx="1" hasCustomPrompt="1"/>
          </p:nvPr>
        </p:nvSpPr>
        <p:spPr>
          <a:xfrm>
            <a:off x="816000" y="1367098"/>
            <a:ext cx="10560000" cy="4914813"/>
          </a:xfrm>
          <a:prstGeom prst="rect">
            <a:avLst/>
          </a:prstGeom>
        </p:spPr>
        <p:txBody>
          <a:bodyPr>
            <a:normAutofit/>
          </a:bodyPr>
          <a:lstStyle>
            <a:lvl1pPr marL="0" indent="0" algn="just">
              <a:lnSpc>
                <a:spcPct val="100000"/>
              </a:lnSpc>
              <a:spcBef>
                <a:spcPts val="0"/>
              </a:spcBef>
              <a:buNone/>
              <a:defRPr sz="2133"/>
            </a:lvl1pPr>
            <a:lvl2pPr marL="0" indent="0" algn="just">
              <a:lnSpc>
                <a:spcPct val="120000"/>
              </a:lnSpc>
              <a:spcBef>
                <a:spcPts val="0"/>
              </a:spcBef>
              <a:spcAft>
                <a:spcPts val="1200"/>
              </a:spcAft>
              <a:buNone/>
              <a:defRPr sz="2133"/>
            </a:lvl2pPr>
          </a:lstStyle>
          <a:p>
            <a:pPr lvl="0"/>
            <a:r>
              <a:rPr kumimoji="1" lang="ja-JP" altLang="en-US"/>
              <a:t>本文</a:t>
            </a:r>
            <a:endParaRPr kumimoji="1" lang="en-US" altLang="ja-JP"/>
          </a:p>
        </p:txBody>
      </p:sp>
      <p:sp>
        <p:nvSpPr>
          <p:cNvPr id="5" name="日付プレースホルダー 3">
            <a:extLst>
              <a:ext uri="{FF2B5EF4-FFF2-40B4-BE49-F238E27FC236}">
                <a16:creationId xmlns:a16="http://schemas.microsoft.com/office/drawing/2014/main" id="{7A163C9E-6472-4B03-816C-4148499135DE}"/>
              </a:ext>
            </a:extLst>
          </p:cNvPr>
          <p:cNvSpPr>
            <a:spLocks noGrp="1"/>
          </p:cNvSpPr>
          <p:nvPr>
            <p:ph type="dt" sz="half" idx="10"/>
          </p:nvPr>
        </p:nvSpPr>
        <p:spPr>
          <a:xfrm>
            <a:off x="814035" y="6600123"/>
            <a:ext cx="2064632" cy="264041"/>
          </a:xfrm>
          <a:prstGeom prst="rect">
            <a:avLst/>
          </a:prstGeom>
          <a:noFill/>
        </p:spPr>
        <p:txBody>
          <a:bodyPr/>
          <a:lstStyle>
            <a:lvl1pPr algn="l">
              <a:defRPr sz="1200">
                <a:solidFill>
                  <a:schemeClr val="tx2">
                    <a:lumMod val="60000"/>
                    <a:lumOff val="40000"/>
                  </a:schemeClr>
                </a:solidFill>
              </a:defRPr>
            </a:lvl1pPr>
          </a:lstStyle>
          <a:p>
            <a:pPr defTabSz="914385">
              <a:defRPr/>
            </a:pPr>
            <a:r>
              <a:rPr lang="en-US" altLang="ja-JP">
                <a:solidFill>
                  <a:srgbClr val="505050">
                    <a:lumMod val="60000"/>
                    <a:lumOff val="40000"/>
                  </a:srgbClr>
                </a:solidFill>
              </a:rPr>
              <a:t>2018/09/19</a:t>
            </a:r>
            <a:endParaRPr lang="ja-JP" altLang="en-US">
              <a:solidFill>
                <a:srgbClr val="505050">
                  <a:lumMod val="60000"/>
                  <a:lumOff val="40000"/>
                </a:srgbClr>
              </a:solidFill>
            </a:endParaRPr>
          </a:p>
        </p:txBody>
      </p:sp>
      <p:sp>
        <p:nvSpPr>
          <p:cNvPr id="7" name="スライド番号プレースホルダー 5">
            <a:extLst>
              <a:ext uri="{FF2B5EF4-FFF2-40B4-BE49-F238E27FC236}">
                <a16:creationId xmlns:a16="http://schemas.microsoft.com/office/drawing/2014/main" id="{4A2738D8-7BF2-4FC4-A75A-65D91B2C27F9}"/>
              </a:ext>
            </a:extLst>
          </p:cNvPr>
          <p:cNvSpPr>
            <a:spLocks noGrp="1"/>
          </p:cNvSpPr>
          <p:nvPr>
            <p:ph type="sldNum" sz="quarter" idx="12"/>
          </p:nvPr>
        </p:nvSpPr>
        <p:spPr>
          <a:xfrm>
            <a:off x="-1965" y="336051"/>
            <a:ext cx="816000" cy="672104"/>
          </a:xfrm>
          <a:prstGeom prst="rect">
            <a:avLst/>
          </a:prstGeom>
          <a:solidFill>
            <a:srgbClr val="00B0F0"/>
          </a:solidFill>
          <a:ln>
            <a:solidFill>
              <a:srgbClr val="00B0F0"/>
            </a:solidFill>
          </a:ln>
        </p:spPr>
        <p:txBody>
          <a:bodyPr/>
          <a:lstStyle>
            <a:lvl1pPr algn="ctr">
              <a:lnSpc>
                <a:spcPct val="200000"/>
              </a:lnSpc>
              <a:defRPr sz="1600">
                <a:solidFill>
                  <a:schemeClr val="bg1"/>
                </a:solidFill>
                <a:latin typeface="+mj-ea"/>
                <a:ea typeface="+mj-ea"/>
              </a:defRPr>
            </a:lvl1pPr>
          </a:lstStyle>
          <a:p>
            <a:pPr defTabSz="914385">
              <a:defRPr/>
            </a:pPr>
            <a:fld id="{CAA0D3D6-D79A-40A1-8ABF-1E6874DA5165}" type="slidenum">
              <a:rPr lang="ja-JP" altLang="en-US" smtClean="0">
                <a:solidFill>
                  <a:srgbClr val="FFFFFF"/>
                </a:solidFill>
                <a:latin typeface="游ゴシック Medium"/>
                <a:ea typeface="游ゴシック Medium"/>
              </a:rPr>
              <a:pPr defTabSz="914385">
                <a:defRPr/>
              </a:pPr>
              <a:t>‹#›</a:t>
            </a:fld>
            <a:endParaRPr lang="ja-JP" altLang="en-US">
              <a:solidFill>
                <a:srgbClr val="FFFFFF"/>
              </a:solidFill>
              <a:latin typeface="游ゴシック Medium"/>
              <a:ea typeface="游ゴシック Medium"/>
            </a:endParaRPr>
          </a:p>
        </p:txBody>
      </p:sp>
      <p:cxnSp>
        <p:nvCxnSpPr>
          <p:cNvPr id="14" name="直線コネクタ 13">
            <a:extLst>
              <a:ext uri="{FF2B5EF4-FFF2-40B4-BE49-F238E27FC236}">
                <a16:creationId xmlns:a16="http://schemas.microsoft.com/office/drawing/2014/main" id="{E30042C9-F239-4CA1-86D7-62E9306E1ADF}"/>
              </a:ext>
            </a:extLst>
          </p:cNvPr>
          <p:cNvCxnSpPr>
            <a:cxnSpLocks/>
          </p:cNvCxnSpPr>
          <p:nvPr userDrawn="1"/>
        </p:nvCxnSpPr>
        <p:spPr>
          <a:xfrm>
            <a:off x="-3931" y="1008156"/>
            <a:ext cx="1137600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pic>
        <p:nvPicPr>
          <p:cNvPr id="8" name="図 7">
            <a:extLst>
              <a:ext uri="{FF2B5EF4-FFF2-40B4-BE49-F238E27FC236}">
                <a16:creationId xmlns:a16="http://schemas.microsoft.com/office/drawing/2014/main" id="{EA565371-D9F6-4283-91F5-DE56D6DBBD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3765" y="6550925"/>
            <a:ext cx="1854200" cy="304847"/>
          </a:xfrm>
          <a:prstGeom prst="rect">
            <a:avLst/>
          </a:prstGeom>
        </p:spPr>
      </p:pic>
    </p:spTree>
    <p:extLst>
      <p:ext uri="{BB962C8B-B14F-4D97-AF65-F5344CB8AC3E}">
        <p14:creationId xmlns:p14="http://schemas.microsoft.com/office/powerpoint/2010/main" val="40560630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1293090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40929989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9114636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31189420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2747416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23605773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17367508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37666830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36303381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28146501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14206524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4272306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1492780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3128111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2847984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3816040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2947724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3965359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02D2430-C265-463A-8DC3-CBC002AA91AB}" type="datetimeFigureOut">
              <a:rPr kumimoji="1" lang="ja-JP" altLang="en-US" smtClean="0"/>
              <a:t>2025/9/8</a:t>
            </a:fld>
            <a:endParaRPr kumimoji="1" lang="ja-JP"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kumimoji="1" lang="ja-JP" alt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CA1CEA6C-3421-4694-B194-45AE86436E51}" type="slidenum">
              <a:rPr kumimoji="1" lang="ja-JP" altLang="en-US" smtClean="0"/>
              <a:t>‹#›</a:t>
            </a:fld>
            <a:endParaRPr kumimoji="1" lang="ja-JP" altLang="en-US"/>
          </a:p>
        </p:txBody>
      </p:sp>
    </p:spTree>
    <p:extLst>
      <p:ext uri="{BB962C8B-B14F-4D97-AF65-F5344CB8AC3E}">
        <p14:creationId xmlns:p14="http://schemas.microsoft.com/office/powerpoint/2010/main" val="3203566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17">
            <a:extLst>
              <a:ext uri="{FF2B5EF4-FFF2-40B4-BE49-F238E27FC236}">
                <a16:creationId xmlns:a16="http://schemas.microsoft.com/office/drawing/2014/main" id="{1856ABD6-D9A3-402D-D912-C5D2BBD66563}"/>
              </a:ext>
            </a:extLst>
          </p:cNvPr>
          <p:cNvSpPr>
            <a:spLocks noChangeArrowheads="1"/>
          </p:cNvSpPr>
          <p:nvPr userDrawn="1"/>
        </p:nvSpPr>
        <p:spPr bwMode="gray">
          <a:xfrm>
            <a:off x="0" y="0"/>
            <a:ext cx="12192000" cy="304800"/>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ja-JP" altLang="en-US" sz="1800" dirty="0">
              <a:latin typeface="Arial" panose="020B0604020202020204" pitchFamily="34" charset="0"/>
            </a:endParaRPr>
          </a:p>
        </p:txBody>
      </p:sp>
      <p:grpSp>
        <p:nvGrpSpPr>
          <p:cNvPr id="8" name="グループ化 7">
            <a:extLst>
              <a:ext uri="{FF2B5EF4-FFF2-40B4-BE49-F238E27FC236}">
                <a16:creationId xmlns:a16="http://schemas.microsoft.com/office/drawing/2014/main" id="{93738FCA-5D49-026F-CA63-D4701E6B5E11}"/>
              </a:ext>
            </a:extLst>
          </p:cNvPr>
          <p:cNvGrpSpPr/>
          <p:nvPr userDrawn="1"/>
        </p:nvGrpSpPr>
        <p:grpSpPr>
          <a:xfrm>
            <a:off x="637332" y="11289"/>
            <a:ext cx="816099" cy="263181"/>
            <a:chOff x="4033027" y="6551545"/>
            <a:chExt cx="576072" cy="263181"/>
          </a:xfrm>
        </p:grpSpPr>
        <p:sp>
          <p:nvSpPr>
            <p:cNvPr id="9" name="フリーフォーム: 図形 8">
              <a:extLst>
                <a:ext uri="{FF2B5EF4-FFF2-40B4-BE49-F238E27FC236}">
                  <a16:creationId xmlns:a16="http://schemas.microsoft.com/office/drawing/2014/main" id="{51BCA559-83D3-CA6B-CFB3-0987DDB7CB32}"/>
                </a:ext>
              </a:extLst>
            </p:cNvPr>
            <p:cNvSpPr/>
            <p:nvPr/>
          </p:nvSpPr>
          <p:spPr>
            <a:xfrm>
              <a:off x="4033027" y="6553005"/>
              <a:ext cx="576072" cy="261721"/>
            </a:xfrm>
            <a:custGeom>
              <a:avLst/>
              <a:gdLst>
                <a:gd name="connsiteX0" fmla="*/ 0 w 312438"/>
                <a:gd name="connsiteY0" fmla="*/ 0 h 145804"/>
                <a:gd name="connsiteX1" fmla="*/ 210375 w 312438"/>
                <a:gd name="connsiteY1" fmla="*/ 145804 h 145804"/>
                <a:gd name="connsiteX2" fmla="*/ 312438 w 312438"/>
                <a:gd name="connsiteY2" fmla="*/ 2083 h 145804"/>
                <a:gd name="connsiteX3" fmla="*/ 0 w 312438"/>
                <a:gd name="connsiteY3" fmla="*/ 0 h 145804"/>
              </a:gdLst>
              <a:ahLst/>
              <a:cxnLst>
                <a:cxn ang="0">
                  <a:pos x="connsiteX0" y="connsiteY0"/>
                </a:cxn>
                <a:cxn ang="0">
                  <a:pos x="connsiteX1" y="connsiteY1"/>
                </a:cxn>
                <a:cxn ang="0">
                  <a:pos x="connsiteX2" y="connsiteY2"/>
                </a:cxn>
                <a:cxn ang="0">
                  <a:pos x="connsiteX3" y="connsiteY3"/>
                </a:cxn>
              </a:cxnLst>
              <a:rect l="l" t="t" r="r" b="b"/>
              <a:pathLst>
                <a:path w="312438" h="145804">
                  <a:moveTo>
                    <a:pt x="0" y="0"/>
                  </a:moveTo>
                  <a:lnTo>
                    <a:pt x="210375" y="145804"/>
                  </a:lnTo>
                  <a:lnTo>
                    <a:pt x="312438" y="2083"/>
                  </a:lnTo>
                  <a:lnTo>
                    <a:pt x="0" y="0"/>
                  </a:lnTo>
                  <a:close/>
                </a:path>
              </a:pathLst>
            </a:custGeom>
            <a:solidFill>
              <a:srgbClr val="006666"/>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0" name="フリーフォーム: 図形 9">
              <a:extLst>
                <a:ext uri="{FF2B5EF4-FFF2-40B4-BE49-F238E27FC236}">
                  <a16:creationId xmlns:a16="http://schemas.microsoft.com/office/drawing/2014/main" id="{807AB10C-943F-5BCF-DBC8-7F77A295E7E3}"/>
                </a:ext>
              </a:extLst>
            </p:cNvPr>
            <p:cNvSpPr>
              <a:spLocks noChangeAspect="1"/>
            </p:cNvSpPr>
            <p:nvPr/>
          </p:nvSpPr>
          <p:spPr>
            <a:xfrm>
              <a:off x="4154521" y="6551545"/>
              <a:ext cx="366572" cy="171066"/>
            </a:xfrm>
            <a:custGeom>
              <a:avLst/>
              <a:gdLst>
                <a:gd name="connsiteX0" fmla="*/ 0 w 312438"/>
                <a:gd name="connsiteY0" fmla="*/ 0 h 145804"/>
                <a:gd name="connsiteX1" fmla="*/ 210375 w 312438"/>
                <a:gd name="connsiteY1" fmla="*/ 145804 h 145804"/>
                <a:gd name="connsiteX2" fmla="*/ 312438 w 312438"/>
                <a:gd name="connsiteY2" fmla="*/ 2083 h 145804"/>
                <a:gd name="connsiteX3" fmla="*/ 0 w 312438"/>
                <a:gd name="connsiteY3" fmla="*/ 0 h 145804"/>
              </a:gdLst>
              <a:ahLst/>
              <a:cxnLst>
                <a:cxn ang="0">
                  <a:pos x="connsiteX0" y="connsiteY0"/>
                </a:cxn>
                <a:cxn ang="0">
                  <a:pos x="connsiteX1" y="connsiteY1"/>
                </a:cxn>
                <a:cxn ang="0">
                  <a:pos x="connsiteX2" y="connsiteY2"/>
                </a:cxn>
                <a:cxn ang="0">
                  <a:pos x="connsiteX3" y="connsiteY3"/>
                </a:cxn>
              </a:cxnLst>
              <a:rect l="l" t="t" r="r" b="b"/>
              <a:pathLst>
                <a:path w="312438" h="145804">
                  <a:moveTo>
                    <a:pt x="0" y="0"/>
                  </a:moveTo>
                  <a:lnTo>
                    <a:pt x="210375" y="145804"/>
                  </a:lnTo>
                  <a:lnTo>
                    <a:pt x="312438" y="2083"/>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
        <p:nvSpPr>
          <p:cNvPr id="11" name="Rectangle 17">
            <a:extLst>
              <a:ext uri="{FF2B5EF4-FFF2-40B4-BE49-F238E27FC236}">
                <a16:creationId xmlns:a16="http://schemas.microsoft.com/office/drawing/2014/main" id="{5D4FA69A-0350-2FFE-B11B-F2E7EF103D1B}"/>
              </a:ext>
            </a:extLst>
          </p:cNvPr>
          <p:cNvSpPr>
            <a:spLocks noChangeArrowheads="1"/>
          </p:cNvSpPr>
          <p:nvPr userDrawn="1"/>
        </p:nvSpPr>
        <p:spPr bwMode="gray">
          <a:xfrm>
            <a:off x="0" y="6569075"/>
            <a:ext cx="12192000" cy="304800"/>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ja-JP" altLang="en-US" sz="1800">
              <a:latin typeface="Arial" panose="020B0604020202020204" pitchFamily="34" charset="0"/>
            </a:endParaRPr>
          </a:p>
        </p:txBody>
      </p:sp>
      <p:sp>
        <p:nvSpPr>
          <p:cNvPr id="12" name="テキスト ボックス 11">
            <a:extLst>
              <a:ext uri="{FF2B5EF4-FFF2-40B4-BE49-F238E27FC236}">
                <a16:creationId xmlns:a16="http://schemas.microsoft.com/office/drawing/2014/main" id="{6238C381-3D0C-FBF8-AAA3-8ECDDAA90008}"/>
              </a:ext>
            </a:extLst>
          </p:cNvPr>
          <p:cNvSpPr txBox="1"/>
          <p:nvPr userDrawn="1"/>
        </p:nvSpPr>
        <p:spPr>
          <a:xfrm>
            <a:off x="11622949" y="6612538"/>
            <a:ext cx="506022" cy="184666"/>
          </a:xfrm>
          <a:prstGeom prst="rect">
            <a:avLst/>
          </a:prstGeom>
          <a:noFill/>
        </p:spPr>
        <p:txBody>
          <a:bodyPr wrap="square" lIns="0" tIns="0" rIns="0" bIns="0" rtlCol="0">
            <a:spAutoFit/>
          </a:bodyPr>
          <a:lstStyle/>
          <a:p>
            <a:fld id="{095DA42E-3042-4AD4-B411-7F4456BAD829}" type="slidenum">
              <a:rPr kumimoji="1" lang="en-US" altLang="ja-JP" sz="1200" smtClean="0">
                <a:solidFill>
                  <a:schemeClr val="bg1"/>
                </a:solidFill>
              </a:rPr>
              <a:t>‹#›</a:t>
            </a:fld>
            <a:r>
              <a:rPr kumimoji="1" lang="en-US" altLang="ja-JP" sz="1200" dirty="0">
                <a:solidFill>
                  <a:schemeClr val="bg1"/>
                </a:solidFill>
              </a:rPr>
              <a:t>/41</a:t>
            </a:r>
            <a:endParaRPr kumimoji="1" lang="ja-JP" altLang="en-US" sz="1200" dirty="0">
              <a:solidFill>
                <a:schemeClr val="bg1"/>
              </a:solidFill>
            </a:endParaRPr>
          </a:p>
        </p:txBody>
      </p:sp>
      <p:grpSp>
        <p:nvGrpSpPr>
          <p:cNvPr id="13" name="グループ化 12">
            <a:extLst>
              <a:ext uri="{FF2B5EF4-FFF2-40B4-BE49-F238E27FC236}">
                <a16:creationId xmlns:a16="http://schemas.microsoft.com/office/drawing/2014/main" id="{98DC7329-D418-A7F2-81CA-C94FE9BB839B}"/>
              </a:ext>
            </a:extLst>
          </p:cNvPr>
          <p:cNvGrpSpPr/>
          <p:nvPr userDrawn="1"/>
        </p:nvGrpSpPr>
        <p:grpSpPr>
          <a:xfrm>
            <a:off x="10779103" y="14082"/>
            <a:ext cx="816099" cy="263181"/>
            <a:chOff x="4033027" y="6551545"/>
            <a:chExt cx="576072" cy="263181"/>
          </a:xfrm>
        </p:grpSpPr>
        <p:sp>
          <p:nvSpPr>
            <p:cNvPr id="14" name="フリーフォーム: 図形 13">
              <a:extLst>
                <a:ext uri="{FF2B5EF4-FFF2-40B4-BE49-F238E27FC236}">
                  <a16:creationId xmlns:a16="http://schemas.microsoft.com/office/drawing/2014/main" id="{55C14AEE-A47E-6ACF-9941-A630411A303C}"/>
                </a:ext>
              </a:extLst>
            </p:cNvPr>
            <p:cNvSpPr/>
            <p:nvPr/>
          </p:nvSpPr>
          <p:spPr>
            <a:xfrm>
              <a:off x="4033027" y="6553005"/>
              <a:ext cx="576072" cy="261721"/>
            </a:xfrm>
            <a:custGeom>
              <a:avLst/>
              <a:gdLst>
                <a:gd name="connsiteX0" fmla="*/ 0 w 312438"/>
                <a:gd name="connsiteY0" fmla="*/ 0 h 145804"/>
                <a:gd name="connsiteX1" fmla="*/ 210375 w 312438"/>
                <a:gd name="connsiteY1" fmla="*/ 145804 h 145804"/>
                <a:gd name="connsiteX2" fmla="*/ 312438 w 312438"/>
                <a:gd name="connsiteY2" fmla="*/ 2083 h 145804"/>
                <a:gd name="connsiteX3" fmla="*/ 0 w 312438"/>
                <a:gd name="connsiteY3" fmla="*/ 0 h 145804"/>
              </a:gdLst>
              <a:ahLst/>
              <a:cxnLst>
                <a:cxn ang="0">
                  <a:pos x="connsiteX0" y="connsiteY0"/>
                </a:cxn>
                <a:cxn ang="0">
                  <a:pos x="connsiteX1" y="connsiteY1"/>
                </a:cxn>
                <a:cxn ang="0">
                  <a:pos x="connsiteX2" y="connsiteY2"/>
                </a:cxn>
                <a:cxn ang="0">
                  <a:pos x="connsiteX3" y="connsiteY3"/>
                </a:cxn>
              </a:cxnLst>
              <a:rect l="l" t="t" r="r" b="b"/>
              <a:pathLst>
                <a:path w="312438" h="145804">
                  <a:moveTo>
                    <a:pt x="0" y="0"/>
                  </a:moveTo>
                  <a:lnTo>
                    <a:pt x="210375" y="145804"/>
                  </a:lnTo>
                  <a:lnTo>
                    <a:pt x="312438" y="2083"/>
                  </a:lnTo>
                  <a:lnTo>
                    <a:pt x="0" y="0"/>
                  </a:lnTo>
                  <a:close/>
                </a:path>
              </a:pathLst>
            </a:custGeom>
            <a:solidFill>
              <a:srgbClr val="006666"/>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5" name="フリーフォーム: 図形 14">
              <a:extLst>
                <a:ext uri="{FF2B5EF4-FFF2-40B4-BE49-F238E27FC236}">
                  <a16:creationId xmlns:a16="http://schemas.microsoft.com/office/drawing/2014/main" id="{20DA330E-3402-C99B-FA13-CE04F0F6E5CD}"/>
                </a:ext>
              </a:extLst>
            </p:cNvPr>
            <p:cNvSpPr>
              <a:spLocks noChangeAspect="1"/>
            </p:cNvSpPr>
            <p:nvPr/>
          </p:nvSpPr>
          <p:spPr>
            <a:xfrm>
              <a:off x="4154521" y="6551545"/>
              <a:ext cx="366572" cy="171066"/>
            </a:xfrm>
            <a:custGeom>
              <a:avLst/>
              <a:gdLst>
                <a:gd name="connsiteX0" fmla="*/ 0 w 312438"/>
                <a:gd name="connsiteY0" fmla="*/ 0 h 145804"/>
                <a:gd name="connsiteX1" fmla="*/ 210375 w 312438"/>
                <a:gd name="connsiteY1" fmla="*/ 145804 h 145804"/>
                <a:gd name="connsiteX2" fmla="*/ 312438 w 312438"/>
                <a:gd name="connsiteY2" fmla="*/ 2083 h 145804"/>
                <a:gd name="connsiteX3" fmla="*/ 0 w 312438"/>
                <a:gd name="connsiteY3" fmla="*/ 0 h 145804"/>
              </a:gdLst>
              <a:ahLst/>
              <a:cxnLst>
                <a:cxn ang="0">
                  <a:pos x="connsiteX0" y="connsiteY0"/>
                </a:cxn>
                <a:cxn ang="0">
                  <a:pos x="connsiteX1" y="connsiteY1"/>
                </a:cxn>
                <a:cxn ang="0">
                  <a:pos x="connsiteX2" y="connsiteY2"/>
                </a:cxn>
                <a:cxn ang="0">
                  <a:pos x="connsiteX3" y="connsiteY3"/>
                </a:cxn>
              </a:cxnLst>
              <a:rect l="l" t="t" r="r" b="b"/>
              <a:pathLst>
                <a:path w="312438" h="145804">
                  <a:moveTo>
                    <a:pt x="0" y="0"/>
                  </a:moveTo>
                  <a:lnTo>
                    <a:pt x="210375" y="145804"/>
                  </a:lnTo>
                  <a:lnTo>
                    <a:pt x="312438" y="2083"/>
                  </a:lnTo>
                  <a:lnTo>
                    <a:pt x="0"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sp>
        <p:nvSpPr>
          <p:cNvPr id="2" name="テキスト ボックス 1">
            <a:extLst>
              <a:ext uri="{FF2B5EF4-FFF2-40B4-BE49-F238E27FC236}">
                <a16:creationId xmlns:a16="http://schemas.microsoft.com/office/drawing/2014/main" id="{55C7C218-1853-96EB-8650-57E8F00F9DB7}"/>
              </a:ext>
            </a:extLst>
          </p:cNvPr>
          <p:cNvSpPr txBox="1"/>
          <p:nvPr userDrawn="1"/>
        </p:nvSpPr>
        <p:spPr>
          <a:xfrm>
            <a:off x="5081669" y="-47655"/>
            <a:ext cx="175044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just">
              <a:defRPr kumimoji="1" sz="2400">
                <a:latin typeface="Calibri" panose="020F0502020204030204" pitchFamily="34" charset="0"/>
                <a:ea typeface="ＭＳ Ｐゴシック" panose="020B0600070205080204" pitchFamily="50" charset="-128"/>
              </a:defRPr>
            </a:lvl1pPr>
            <a:lvl2pPr marL="742950" indent="-285750">
              <a:defRPr kumimoji="1">
                <a:latin typeface="Calibri" panose="020F0502020204030204" pitchFamily="34" charset="0"/>
                <a:ea typeface="ＭＳ Ｐゴシック" panose="020B0600070205080204" pitchFamily="50" charset="-128"/>
              </a:defRPr>
            </a:lvl2pPr>
            <a:lvl3pPr marL="1143000" indent="-228600">
              <a:defRPr kumimoji="1">
                <a:latin typeface="Calibri" panose="020F0502020204030204" pitchFamily="34" charset="0"/>
                <a:ea typeface="ＭＳ Ｐゴシック" panose="020B0600070205080204" pitchFamily="50" charset="-128"/>
              </a:defRPr>
            </a:lvl3pPr>
            <a:lvl4pPr marL="1600200" indent="-228600">
              <a:defRPr kumimoji="1">
                <a:latin typeface="Calibri" panose="020F0502020204030204" pitchFamily="34" charset="0"/>
                <a:ea typeface="ＭＳ Ｐゴシック" panose="020B0600070205080204" pitchFamily="50" charset="-128"/>
              </a:defRPr>
            </a:lvl4pPr>
            <a:lvl5pPr marL="2057400" indent="-228600">
              <a:defRPr kumimoji="1">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latin typeface="Calibri" panose="020F0502020204030204" pitchFamily="34" charset="0"/>
                <a:ea typeface="ＭＳ Ｐゴシック" panose="020B0600070205080204" pitchFamily="50" charset="-128"/>
              </a:defRPr>
            </a:lvl9pPr>
          </a:lstStyle>
          <a:p>
            <a:r>
              <a:rPr lang="ja-JP" altLang="en-US" sz="2000" dirty="0">
                <a:solidFill>
                  <a:schemeClr val="bg1"/>
                </a:solidFill>
              </a:rPr>
              <a:t>最終例会報告</a:t>
            </a:r>
            <a:endParaRPr lang="en-US" altLang="ja-JP" sz="2000" dirty="0">
              <a:solidFill>
                <a:schemeClr val="bg1"/>
              </a:solidFill>
            </a:endParaRPr>
          </a:p>
        </p:txBody>
      </p:sp>
    </p:spTree>
    <p:extLst>
      <p:ext uri="{BB962C8B-B14F-4D97-AF65-F5344CB8AC3E}">
        <p14:creationId xmlns:p14="http://schemas.microsoft.com/office/powerpoint/2010/main" val="28904740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17">
            <a:extLst>
              <a:ext uri="{FF2B5EF4-FFF2-40B4-BE49-F238E27FC236}">
                <a16:creationId xmlns:a16="http://schemas.microsoft.com/office/drawing/2014/main" id="{1856ABD6-D9A3-402D-D912-C5D2BBD66563}"/>
              </a:ext>
            </a:extLst>
          </p:cNvPr>
          <p:cNvSpPr>
            <a:spLocks noChangeArrowheads="1"/>
          </p:cNvSpPr>
          <p:nvPr userDrawn="1"/>
        </p:nvSpPr>
        <p:spPr bwMode="gray">
          <a:xfrm>
            <a:off x="0" y="0"/>
            <a:ext cx="12192000" cy="432000"/>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ja-JP" altLang="en-US" sz="1800">
              <a:latin typeface="Arial" panose="020B0604020202020204" pitchFamily="34" charset="0"/>
            </a:endParaRPr>
          </a:p>
        </p:txBody>
      </p:sp>
      <p:sp>
        <p:nvSpPr>
          <p:cNvPr id="11" name="Rectangle 17">
            <a:extLst>
              <a:ext uri="{FF2B5EF4-FFF2-40B4-BE49-F238E27FC236}">
                <a16:creationId xmlns:a16="http://schemas.microsoft.com/office/drawing/2014/main" id="{5D4FA69A-0350-2FFE-B11B-F2E7EF103D1B}"/>
              </a:ext>
            </a:extLst>
          </p:cNvPr>
          <p:cNvSpPr>
            <a:spLocks noChangeArrowheads="1"/>
          </p:cNvSpPr>
          <p:nvPr userDrawn="1"/>
        </p:nvSpPr>
        <p:spPr bwMode="gray">
          <a:xfrm>
            <a:off x="0" y="6498000"/>
            <a:ext cx="12192000" cy="432000"/>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ja-JP" altLang="en-US" sz="1800">
              <a:latin typeface="Arial" panose="020B0604020202020204" pitchFamily="34" charset="0"/>
            </a:endParaRPr>
          </a:p>
        </p:txBody>
      </p:sp>
      <p:sp>
        <p:nvSpPr>
          <p:cNvPr id="12" name="テキスト ボックス 11">
            <a:extLst>
              <a:ext uri="{FF2B5EF4-FFF2-40B4-BE49-F238E27FC236}">
                <a16:creationId xmlns:a16="http://schemas.microsoft.com/office/drawing/2014/main" id="{6238C381-3D0C-FBF8-AAA3-8ECDDAA90008}"/>
              </a:ext>
            </a:extLst>
          </p:cNvPr>
          <p:cNvSpPr txBox="1"/>
          <p:nvPr userDrawn="1"/>
        </p:nvSpPr>
        <p:spPr>
          <a:xfrm>
            <a:off x="11622949" y="6612538"/>
            <a:ext cx="506022" cy="184666"/>
          </a:xfrm>
          <a:prstGeom prst="rect">
            <a:avLst/>
          </a:prstGeom>
          <a:noFill/>
        </p:spPr>
        <p:txBody>
          <a:bodyPr wrap="square" lIns="0" tIns="0" rIns="0" bIns="0" rtlCol="0">
            <a:spAutoFit/>
          </a:bodyPr>
          <a:lstStyle/>
          <a:p>
            <a:fld id="{095DA42E-3042-4AD4-B411-7F4456BAD829}" type="slidenum">
              <a:rPr kumimoji="1" lang="en-US" altLang="ja-JP" sz="1200" smtClean="0">
                <a:solidFill>
                  <a:schemeClr val="bg1"/>
                </a:solidFill>
              </a:rPr>
              <a:t>‹#›</a:t>
            </a:fld>
            <a:r>
              <a:rPr kumimoji="1" lang="en-US" altLang="ja-JP" sz="1200" dirty="0">
                <a:solidFill>
                  <a:schemeClr val="bg1"/>
                </a:solidFill>
              </a:rPr>
              <a:t>/41</a:t>
            </a:r>
            <a:endParaRPr kumimoji="1" lang="ja-JP" altLang="en-US" sz="1200" dirty="0">
              <a:solidFill>
                <a:schemeClr val="bg1"/>
              </a:solidFill>
            </a:endParaRPr>
          </a:p>
        </p:txBody>
      </p:sp>
      <p:sp>
        <p:nvSpPr>
          <p:cNvPr id="2" name="テキスト ボックス 1">
            <a:extLst>
              <a:ext uri="{FF2B5EF4-FFF2-40B4-BE49-F238E27FC236}">
                <a16:creationId xmlns:a16="http://schemas.microsoft.com/office/drawing/2014/main" id="{55C7C218-1853-96EB-8650-57E8F00F9DB7}"/>
              </a:ext>
            </a:extLst>
          </p:cNvPr>
          <p:cNvSpPr txBox="1"/>
          <p:nvPr userDrawn="1"/>
        </p:nvSpPr>
        <p:spPr>
          <a:xfrm>
            <a:off x="10447695" y="17252"/>
            <a:ext cx="18104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just">
              <a:defRPr kumimoji="1" sz="2400">
                <a:latin typeface="Calibri" panose="020F0502020204030204" pitchFamily="34" charset="0"/>
                <a:ea typeface="ＭＳ Ｐゴシック" panose="020B0600070205080204" pitchFamily="50" charset="-128"/>
              </a:defRPr>
            </a:lvl1pPr>
            <a:lvl2pPr marL="742950" indent="-285750">
              <a:defRPr kumimoji="1">
                <a:latin typeface="Calibri" panose="020F0502020204030204" pitchFamily="34" charset="0"/>
                <a:ea typeface="ＭＳ Ｐゴシック" panose="020B0600070205080204" pitchFamily="50" charset="-128"/>
              </a:defRPr>
            </a:lvl2pPr>
            <a:lvl3pPr marL="1143000" indent="-228600">
              <a:defRPr kumimoji="1">
                <a:latin typeface="Calibri" panose="020F0502020204030204" pitchFamily="34" charset="0"/>
                <a:ea typeface="ＭＳ Ｐゴシック" panose="020B0600070205080204" pitchFamily="50" charset="-128"/>
              </a:defRPr>
            </a:lvl3pPr>
            <a:lvl4pPr marL="1600200" indent="-228600">
              <a:defRPr kumimoji="1">
                <a:latin typeface="Calibri" panose="020F0502020204030204" pitchFamily="34" charset="0"/>
                <a:ea typeface="ＭＳ Ｐゴシック" panose="020B0600070205080204" pitchFamily="50" charset="-128"/>
              </a:defRPr>
            </a:lvl4pPr>
            <a:lvl5pPr marL="2057400" indent="-228600">
              <a:defRPr kumimoji="1">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latin typeface="Calibri" panose="020F0502020204030204" pitchFamily="34" charset="0"/>
                <a:ea typeface="ＭＳ Ｐゴシック" panose="020B0600070205080204" pitchFamily="50" charset="-128"/>
              </a:defRPr>
            </a:lvl9pPr>
          </a:lstStyle>
          <a:p>
            <a:r>
              <a:rPr lang="ja-JP" altLang="en-US" sz="2000" dirty="0">
                <a:solidFill>
                  <a:schemeClr val="bg1"/>
                </a:solidFill>
              </a:rPr>
              <a:t>最終例会報告</a:t>
            </a:r>
            <a:endParaRPr lang="en-US" altLang="ja-JP" sz="2000" dirty="0">
              <a:solidFill>
                <a:schemeClr val="bg1"/>
              </a:solidFill>
            </a:endParaRPr>
          </a:p>
        </p:txBody>
      </p:sp>
    </p:spTree>
    <p:extLst>
      <p:ext uri="{BB962C8B-B14F-4D97-AF65-F5344CB8AC3E}">
        <p14:creationId xmlns:p14="http://schemas.microsoft.com/office/powerpoint/2010/main" val="237736293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1.xml"/><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1.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oleObject" Target="../embeddings/oleObject1.bin"/><Relationship Id="rId7" Type="http://schemas.openxmlformats.org/officeDocument/2006/relationships/image" Target="../media/image29.emf"/><Relationship Id="rId2" Type="http://schemas.openxmlformats.org/officeDocument/2006/relationships/notesSlide" Target="../notesSlides/notesSlide22.xml"/><Relationship Id="rId1" Type="http://schemas.openxmlformats.org/officeDocument/2006/relationships/slideLayout" Target="../slideLayouts/slideLayout21.xml"/><Relationship Id="rId6" Type="http://schemas.openxmlformats.org/officeDocument/2006/relationships/oleObject" Target="../embeddings/oleObject2.bin"/><Relationship Id="rId5" Type="http://schemas.openxmlformats.org/officeDocument/2006/relationships/image" Target="../media/image28.jpg"/><Relationship Id="rId4" Type="http://schemas.openxmlformats.org/officeDocument/2006/relationships/image" Target="../media/image27.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21.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21.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21.xml"/><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21.xml"/><Relationship Id="rId5" Type="http://schemas.openxmlformats.org/officeDocument/2006/relationships/image" Target="../media/image48.pn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2.xml"/><Relationship Id="rId1" Type="http://schemas.openxmlformats.org/officeDocument/2006/relationships/slideLayout" Target="../slideLayouts/slideLayout21.xml"/><Relationship Id="rId4" Type="http://schemas.openxmlformats.org/officeDocument/2006/relationships/image" Target="../media/image52.png"/></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7.xml"/><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2.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4.xml"/><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6.xml"/><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7.xml"/><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8.xml"/><Relationship Id="rId1" Type="http://schemas.openxmlformats.org/officeDocument/2006/relationships/slideLayout" Target="../slideLayouts/slideLayout21.xml"/><Relationship Id="rId5" Type="http://schemas.openxmlformats.org/officeDocument/2006/relationships/image" Target="../media/image540.png"/><Relationship Id="rId4" Type="http://schemas.openxmlformats.org/officeDocument/2006/relationships/customXml" Target="../ink/ink1.xml"/></Relationships>
</file>

<file path=ppt/slides/_rels/slide5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8.png"/><Relationship Id="rId7" Type="http://schemas.openxmlformats.org/officeDocument/2006/relationships/image" Target="../media/image15.png"/><Relationship Id="rId2" Type="http://schemas.openxmlformats.org/officeDocument/2006/relationships/notesSlide" Target="../notesSlides/notesSlide59.xml"/><Relationship Id="rId1" Type="http://schemas.openxmlformats.org/officeDocument/2006/relationships/slideLayout" Target="../slideLayouts/slideLayout21.xml"/><Relationship Id="rId6" Type="http://schemas.openxmlformats.org/officeDocument/2006/relationships/image" Target="../media/image14.png"/><Relationship Id="rId5" Type="http://schemas.openxmlformats.org/officeDocument/2006/relationships/image" Target="../media/image7.png"/><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1.xml"/><Relationship Id="rId5" Type="http://schemas.openxmlformats.org/officeDocument/2006/relationships/image" Target="../media/image10.sv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0.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21.xml"/><Relationship Id="rId4" Type="http://schemas.openxmlformats.org/officeDocument/2006/relationships/image" Target="../media/image59.jpg"/></Relationships>
</file>

<file path=ppt/slides/_rels/slide6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2.xml"/><Relationship Id="rId1" Type="http://schemas.openxmlformats.org/officeDocument/2006/relationships/slideLayout" Target="../slideLayouts/slideLayout21.xml"/><Relationship Id="rId4" Type="http://schemas.openxmlformats.org/officeDocument/2006/relationships/image" Target="../media/image61.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9924753B-C58D-3CF1-9987-7D1499610277}"/>
              </a:ext>
            </a:extLst>
          </p:cNvPr>
          <p:cNvSpPr txBox="1"/>
          <p:nvPr/>
        </p:nvSpPr>
        <p:spPr>
          <a:xfrm>
            <a:off x="544980" y="1212080"/>
            <a:ext cx="10924854" cy="2308324"/>
          </a:xfrm>
          <a:prstGeom prst="rect">
            <a:avLst/>
          </a:prstGeom>
          <a:noFill/>
        </p:spPr>
        <p:txBody>
          <a:bodyPr wrap="square" rtlCol="0">
            <a:spAutoFit/>
          </a:bodyPr>
          <a:lstStyle/>
          <a:p>
            <a:pPr algn="ctr"/>
            <a:r>
              <a:rPr kumimoji="1" lang="ja-JP" altLang="en-US" sz="3600" b="1" spc="600" dirty="0">
                <a:latin typeface="ＭＳ Ｐゴシック" panose="020B0600070205080204" pitchFamily="34" charset="-128"/>
                <a:ea typeface="ＭＳ Ｐゴシック" panose="020B0600070205080204" pitchFamily="34" charset="-128"/>
              </a:rPr>
              <a:t>古川東ロータリークラブ</a:t>
            </a:r>
            <a:endParaRPr kumimoji="1" lang="en-US" altLang="ja-JP" sz="3600" b="1" spc="600" dirty="0">
              <a:latin typeface="ＭＳ Ｐゴシック" panose="020B0600070205080204" pitchFamily="34" charset="-128"/>
              <a:ea typeface="ＭＳ Ｐゴシック" panose="020B0600070205080204" pitchFamily="34" charset="-128"/>
            </a:endParaRPr>
          </a:p>
          <a:p>
            <a:pPr algn="ctr"/>
            <a:r>
              <a:rPr kumimoji="1" lang="zh-TW" altLang="en-US" sz="3600" b="1" spc="600" dirty="0">
                <a:latin typeface="ＭＳ Ｐゴシック" panose="020B0600070205080204" pitchFamily="34" charset="-128"/>
                <a:ea typeface="ＭＳ Ｐゴシック" panose="020B0600070205080204" pitchFamily="34" charset="-128"/>
              </a:rPr>
              <a:t>最終例会報告</a:t>
            </a:r>
            <a:endParaRPr kumimoji="1" lang="en-US" altLang="zh-TW" sz="3600" b="1" spc="600" dirty="0">
              <a:latin typeface="ＭＳ Ｐゴシック" panose="020B0600070205080204" pitchFamily="34" charset="-128"/>
              <a:ea typeface="ＭＳ Ｐゴシック" panose="020B0600070205080204" pitchFamily="34" charset="-128"/>
            </a:endParaRPr>
          </a:p>
          <a:p>
            <a:pPr algn="ctr"/>
            <a:endParaRPr kumimoji="1" lang="en-US" altLang="ja-JP" sz="3600" b="1" spc="600" dirty="0">
              <a:latin typeface="ＭＳ Ｐゴシック" panose="020B0600070205080204" pitchFamily="34" charset="-128"/>
              <a:ea typeface="ＭＳ Ｐゴシック" panose="020B0600070205080204" pitchFamily="34" charset="-128"/>
            </a:endParaRPr>
          </a:p>
          <a:p>
            <a:pPr algn="ctr"/>
            <a:r>
              <a:rPr kumimoji="1" lang="ja-JP" altLang="en-US" sz="3600" b="1" spc="600" dirty="0">
                <a:latin typeface="ＭＳ Ｐゴシック" panose="020B0600070205080204" pitchFamily="34" charset="-128"/>
                <a:ea typeface="ＭＳ Ｐゴシック" panose="020B0600070205080204" pitchFamily="34" charset="-128"/>
              </a:rPr>
              <a:t>米山記念奨学生としての感謝と研究成果</a:t>
            </a:r>
            <a:endParaRPr kumimoji="1" lang="en-US" altLang="zh-CN" sz="3600" b="1" spc="600" dirty="0">
              <a:latin typeface="ＭＳ Ｐゴシック" panose="020B0600070205080204" pitchFamily="34" charset="-128"/>
              <a:ea typeface="ＭＳ Ｐゴシック" panose="020B0600070205080204" pitchFamily="34" charset="-128"/>
            </a:endParaRPr>
          </a:p>
        </p:txBody>
      </p:sp>
      <p:cxnSp>
        <p:nvCxnSpPr>
          <p:cNvPr id="16" name="直线连接符 15">
            <a:extLst>
              <a:ext uri="{FF2B5EF4-FFF2-40B4-BE49-F238E27FC236}">
                <a16:creationId xmlns:a16="http://schemas.microsoft.com/office/drawing/2014/main" id="{842C7CA1-2382-E248-D34C-B0121FC6DFB9}"/>
              </a:ext>
            </a:extLst>
          </p:cNvPr>
          <p:cNvCxnSpPr>
            <a:cxnSpLocks/>
          </p:cNvCxnSpPr>
          <p:nvPr/>
        </p:nvCxnSpPr>
        <p:spPr>
          <a:xfrm flipH="1">
            <a:off x="6755148" y="1812245"/>
            <a:ext cx="3548744" cy="0"/>
          </a:xfrm>
          <a:prstGeom prst="line">
            <a:avLst/>
          </a:prstGeom>
          <a:ln>
            <a:solidFill>
              <a:schemeClr val="bg1">
                <a:alpha val="33247"/>
              </a:schemeClr>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B8AE37A5-B3CC-942D-314E-7D107C827A24}"/>
              </a:ext>
            </a:extLst>
          </p:cNvPr>
          <p:cNvSpPr txBox="1"/>
          <p:nvPr/>
        </p:nvSpPr>
        <p:spPr>
          <a:xfrm>
            <a:off x="2664005" y="4009711"/>
            <a:ext cx="6590671" cy="830997"/>
          </a:xfrm>
          <a:prstGeom prst="rect">
            <a:avLst/>
          </a:prstGeom>
          <a:noFill/>
        </p:spPr>
        <p:txBody>
          <a:bodyPr wrap="square" rtlCol="0">
            <a:spAutoFit/>
          </a:bodyPr>
          <a:lstStyle/>
          <a:p>
            <a:pPr algn="ctr"/>
            <a:r>
              <a:rPr kumimoji="1" lang="zh-CN" altLang="en-US" sz="2400" b="1" dirty="0">
                <a:effectLst>
                  <a:outerShdw blurRad="38100" dist="38100" dir="2700000" algn="tl">
                    <a:srgbClr val="C0C0C0"/>
                  </a:outerShdw>
                </a:effectLst>
                <a:latin typeface="Calibri" panose="020F0502020204030204" pitchFamily="34" charset="0"/>
              </a:rPr>
              <a:t>劉</a:t>
            </a:r>
            <a:r>
              <a:rPr kumimoji="1" lang="ja-JP" altLang="en-US" sz="2400" b="1" dirty="0">
                <a:effectLst>
                  <a:outerShdw blurRad="38100" dist="38100" dir="2700000" algn="tl">
                    <a:srgbClr val="C0C0C0"/>
                  </a:outerShdw>
                </a:effectLst>
                <a:latin typeface="Calibri" panose="020F0502020204030204" pitchFamily="34" charset="0"/>
                <a:ea typeface="ＨＧｺﾞｼｯｸE-PRO" pitchFamily="50" charset="-128"/>
              </a:rPr>
              <a:t> </a:t>
            </a:r>
            <a:r>
              <a:rPr kumimoji="1" lang="zh-CN" altLang="en-US" sz="2400" b="1" dirty="0">
                <a:effectLst>
                  <a:outerShdw blurRad="38100" dist="38100" dir="2700000" algn="tl">
                    <a:srgbClr val="C0C0C0"/>
                  </a:outerShdw>
                </a:effectLst>
                <a:latin typeface="Calibri" panose="020F0502020204030204" pitchFamily="34" charset="0"/>
              </a:rPr>
              <a:t>瀛</a:t>
            </a:r>
            <a:endParaRPr kumimoji="1" lang="en-US" altLang="zh-CN" sz="2400" b="1" dirty="0">
              <a:effectLst>
                <a:outerShdw blurRad="38100" dist="38100" dir="2700000" algn="tl">
                  <a:srgbClr val="C0C0C0"/>
                </a:outerShdw>
              </a:effectLst>
              <a:latin typeface="Calibri" panose="020F0502020204030204" pitchFamily="34" charset="0"/>
              <a:ea typeface="ＨＧｺﾞｼｯｸE-PRO" pitchFamily="50" charset="-128"/>
            </a:endParaRPr>
          </a:p>
          <a:p>
            <a:pPr algn="ctr"/>
            <a:r>
              <a:rPr kumimoji="1" lang="zh-CN" altLang="en-US" sz="2400" b="1" dirty="0">
                <a:effectLst>
                  <a:outerShdw blurRad="38100" dist="38100" dir="2700000" algn="tl">
                    <a:srgbClr val="C0C0C0"/>
                  </a:outerShdw>
                </a:effectLst>
                <a:latin typeface="Calibri" panose="020F0502020204030204" pitchFamily="34" charset="0"/>
              </a:rPr>
              <a:t>（東北工業大学大学院）</a:t>
            </a:r>
          </a:p>
        </p:txBody>
      </p:sp>
      <p:sp>
        <p:nvSpPr>
          <p:cNvPr id="18" name="文本框 10">
            <a:extLst>
              <a:ext uri="{FF2B5EF4-FFF2-40B4-BE49-F238E27FC236}">
                <a16:creationId xmlns:a16="http://schemas.microsoft.com/office/drawing/2014/main" id="{CC3EB66C-9FC7-56F9-4677-38E7F7D27E3F}"/>
              </a:ext>
            </a:extLst>
          </p:cNvPr>
          <p:cNvSpPr txBox="1"/>
          <p:nvPr/>
        </p:nvSpPr>
        <p:spPr>
          <a:xfrm>
            <a:off x="5142502" y="5276588"/>
            <a:ext cx="2349273" cy="369332"/>
          </a:xfrm>
          <a:prstGeom prst="rect">
            <a:avLst/>
          </a:prstGeom>
          <a:noFill/>
        </p:spPr>
        <p:txBody>
          <a:bodyPr wrap="square" rtlCol="0">
            <a:spAutoFit/>
          </a:bodyPr>
          <a:lstStyle/>
          <a:p>
            <a:r>
              <a:rPr kumimoji="1" lang="en-US" altLang="zh-CN" b="1" dirty="0">
                <a:latin typeface="Calibri" panose="020F0502020204030204" pitchFamily="34" charset="0"/>
                <a:ea typeface="ＭＳ Ｐゴシック" panose="020B0600070205080204" pitchFamily="50" charset="-128"/>
              </a:rPr>
              <a:t>2025</a:t>
            </a:r>
            <a:r>
              <a:rPr kumimoji="1" lang="zh-CN" altLang="en-US" b="1" dirty="0">
                <a:latin typeface="Calibri" panose="020F0502020204030204" pitchFamily="34" charset="0"/>
                <a:ea typeface="ＭＳ Ｐゴシック" panose="020B0600070205080204" pitchFamily="50" charset="-128"/>
              </a:rPr>
              <a:t>年</a:t>
            </a:r>
            <a:r>
              <a:rPr kumimoji="1" lang="en-US" altLang="zh-CN" b="1" dirty="0">
                <a:latin typeface="Calibri" panose="020F0502020204030204" pitchFamily="34" charset="0"/>
                <a:ea typeface="ＭＳ Ｐゴシック" panose="020B0600070205080204" pitchFamily="50" charset="-128"/>
              </a:rPr>
              <a:t>9</a:t>
            </a:r>
            <a:r>
              <a:rPr kumimoji="1" lang="zh-CN" altLang="en-US" b="1" dirty="0">
                <a:latin typeface="Calibri" panose="020F0502020204030204" pitchFamily="34" charset="0"/>
                <a:ea typeface="ＭＳ Ｐゴシック" panose="020B0600070205080204" pitchFamily="50" charset="-128"/>
              </a:rPr>
              <a:t>月</a:t>
            </a:r>
            <a:r>
              <a:rPr kumimoji="1" lang="en-US" altLang="zh-CN" b="1" dirty="0">
                <a:latin typeface="Calibri" panose="020F0502020204030204" pitchFamily="34" charset="0"/>
                <a:ea typeface="ＭＳ Ｐゴシック" panose="020B0600070205080204" pitchFamily="50" charset="-128"/>
              </a:rPr>
              <a:t>9</a:t>
            </a:r>
            <a:r>
              <a:rPr kumimoji="1" lang="zh-CN" altLang="en-US" b="1" dirty="0">
                <a:latin typeface="Calibri" panose="020F0502020204030204" pitchFamily="34" charset="0"/>
                <a:ea typeface="ＭＳ Ｐゴシック" panose="020B0600070205080204" pitchFamily="50" charset="-128"/>
              </a:rPr>
              <a:t>日</a:t>
            </a:r>
          </a:p>
        </p:txBody>
      </p:sp>
    </p:spTree>
    <p:extLst>
      <p:ext uri="{BB962C8B-B14F-4D97-AF65-F5344CB8AC3E}">
        <p14:creationId xmlns:p14="http://schemas.microsoft.com/office/powerpoint/2010/main" val="3672583091"/>
      </p:ext>
    </p:extLst>
  </p:cSld>
  <p:clrMapOvr>
    <a:masterClrMapping/>
  </p:clrMapOvr>
  <mc:AlternateContent xmlns:mc="http://schemas.openxmlformats.org/markup-compatibility/2006" xmlns:p14="http://schemas.microsoft.com/office/powerpoint/2010/main">
    <mc:Choice Requires="p14">
      <p:transition spd="slow" p14:dur="2000" advTm="2098"/>
    </mc:Choice>
    <mc:Fallback xmlns="">
      <p:transition spd="slow" advTm="209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57B06-71CE-6C17-F4D1-B4DE60D7B196}"/>
            </a:ext>
          </a:extLst>
        </p:cNvPr>
        <p:cNvGrpSpPr/>
        <p:nvPr/>
      </p:nvGrpSpPr>
      <p:grpSpPr>
        <a:xfrm>
          <a:off x="0" y="0"/>
          <a:ext cx="0" cy="0"/>
          <a:chOff x="0" y="0"/>
          <a:chExt cx="0" cy="0"/>
        </a:xfrm>
      </p:grpSpPr>
      <p:sp>
        <p:nvSpPr>
          <p:cNvPr id="5" name="文本框 13">
            <a:extLst>
              <a:ext uri="{FF2B5EF4-FFF2-40B4-BE49-F238E27FC236}">
                <a16:creationId xmlns:a16="http://schemas.microsoft.com/office/drawing/2014/main" id="{3B2A6B6B-CE74-E7D6-1988-4C99A6377C44}"/>
              </a:ext>
            </a:extLst>
          </p:cNvPr>
          <p:cNvSpPr txBox="1"/>
          <p:nvPr/>
        </p:nvSpPr>
        <p:spPr>
          <a:xfrm>
            <a:off x="145333" y="559548"/>
            <a:ext cx="11219204" cy="461665"/>
          </a:xfrm>
          <a:prstGeom prst="rect">
            <a:avLst/>
          </a:prstGeom>
          <a:noFill/>
        </p:spPr>
        <p:txBody>
          <a:bodyPr wrap="square" rtlCol="0">
            <a:spAutoFit/>
          </a:bodyPr>
          <a:lstStyle/>
          <a:p>
            <a:r>
              <a:rPr lang="en-US" altLang="ja-JP" sz="2400" dirty="0">
                <a:latin typeface="ＭＳ Ｐゴシック" panose="020B0600070205080204" pitchFamily="34" charset="-128"/>
                <a:ea typeface="ＭＳ Ｐゴシック" panose="020B0600070205080204" pitchFamily="34" charset="-128"/>
              </a:rPr>
              <a:t>1.4 </a:t>
            </a:r>
            <a:r>
              <a:rPr lang="en-US" altLang="ja-JP" sz="2400" dirty="0" err="1">
                <a:latin typeface="ＭＳ Ｐゴシック" panose="020B0600070205080204" pitchFamily="34" charset="-128"/>
                <a:ea typeface="ＭＳ Ｐゴシック" panose="020B0600070205080204" pitchFamily="34" charset="-128"/>
              </a:rPr>
              <a:t>ArangoDB</a:t>
            </a:r>
            <a:r>
              <a:rPr lang="ja-JP" altLang="en-US" sz="2400" dirty="0">
                <a:latin typeface="ＭＳ Ｐゴシック" panose="020B0600070205080204" pitchFamily="34" charset="-128"/>
                <a:ea typeface="ＭＳ Ｐゴシック" panose="020B0600070205080204" pitchFamily="34" charset="-128"/>
              </a:rPr>
              <a:t>グラフデータに基づいた空調システム分析の検証</a:t>
            </a:r>
            <a:endParaRPr lang="zh-CN" altLang="en-US" sz="2400" dirty="0">
              <a:latin typeface="ＭＳ Ｐゴシック" panose="020B0600070205080204" pitchFamily="34" charset="-128"/>
              <a:ea typeface="ＭＳ Ｐゴシック" panose="020B0600070205080204" pitchFamily="34" charset="-128"/>
            </a:endParaRPr>
          </a:p>
        </p:txBody>
      </p:sp>
      <p:pic>
        <p:nvPicPr>
          <p:cNvPr id="8" name="図 7" descr="ダイアグラム&#10;&#10;AI 生成コンテンツは誤りを含む可能性があります。">
            <a:extLst>
              <a:ext uri="{FF2B5EF4-FFF2-40B4-BE49-F238E27FC236}">
                <a16:creationId xmlns:a16="http://schemas.microsoft.com/office/drawing/2014/main" id="{44905250-F4F3-68E4-508C-32E807E9D438}"/>
              </a:ext>
            </a:extLst>
          </p:cNvPr>
          <p:cNvPicPr>
            <a:picLocks noChangeAspect="1"/>
          </p:cNvPicPr>
          <p:nvPr/>
        </p:nvPicPr>
        <p:blipFill>
          <a:blip r:embed="rId3"/>
          <a:stretch>
            <a:fillRect/>
          </a:stretch>
        </p:blipFill>
        <p:spPr>
          <a:xfrm>
            <a:off x="1331487" y="1505180"/>
            <a:ext cx="9021202" cy="4435446"/>
          </a:xfrm>
          <a:prstGeom prst="rect">
            <a:avLst/>
          </a:prstGeom>
        </p:spPr>
      </p:pic>
      <p:sp>
        <p:nvSpPr>
          <p:cNvPr id="12" name="テキスト ボックス 11">
            <a:extLst>
              <a:ext uri="{FF2B5EF4-FFF2-40B4-BE49-F238E27FC236}">
                <a16:creationId xmlns:a16="http://schemas.microsoft.com/office/drawing/2014/main" id="{76F761C6-DC74-9743-B5E1-AD9ECED681CD}"/>
              </a:ext>
            </a:extLst>
          </p:cNvPr>
          <p:cNvSpPr txBox="1"/>
          <p:nvPr/>
        </p:nvSpPr>
        <p:spPr>
          <a:xfrm>
            <a:off x="2719815" y="5814485"/>
            <a:ext cx="6096000" cy="646331"/>
          </a:xfrm>
          <a:prstGeom prst="rect">
            <a:avLst/>
          </a:prstGeom>
          <a:noFill/>
        </p:spPr>
        <p:txBody>
          <a:bodyPr wrap="square">
            <a:spAutoFit/>
          </a:bodyPr>
          <a:lstStyle/>
          <a:p>
            <a:pPr algn="ctr"/>
            <a:r>
              <a:rPr lang="ja-JP" altLang="en-US" dirty="0"/>
              <a:t>新菱冷熱工業株式会社</a:t>
            </a:r>
            <a:endParaRPr lang="en-US" altLang="ja-JP" dirty="0"/>
          </a:p>
          <a:p>
            <a:pPr algn="ctr"/>
            <a:r>
              <a:rPr lang="en-US" altLang="ja-JP" dirty="0"/>
              <a:t>2</a:t>
            </a:r>
            <a:r>
              <a:rPr lang="ja-JP" altLang="en-US" dirty="0"/>
              <a:t>階のダクトシステム（ケース</a:t>
            </a:r>
            <a:r>
              <a:rPr lang="en-US" altLang="ja-JP" dirty="0"/>
              <a:t>1</a:t>
            </a:r>
            <a:r>
              <a:rPr lang="ja-JP" altLang="en-US" dirty="0"/>
              <a:t>）</a:t>
            </a:r>
          </a:p>
        </p:txBody>
      </p:sp>
      <p:sp>
        <p:nvSpPr>
          <p:cNvPr id="2" name="テキスト ボックス 1">
            <a:extLst>
              <a:ext uri="{FF2B5EF4-FFF2-40B4-BE49-F238E27FC236}">
                <a16:creationId xmlns:a16="http://schemas.microsoft.com/office/drawing/2014/main" id="{4CE810CA-922D-097C-8CD2-9F7B37D43197}"/>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2198801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F6BE8-5779-9C69-0423-ACE8FE81DF7B}"/>
            </a:ext>
          </a:extLst>
        </p:cNvPr>
        <p:cNvGrpSpPr/>
        <p:nvPr/>
      </p:nvGrpSpPr>
      <p:grpSpPr>
        <a:xfrm>
          <a:off x="0" y="0"/>
          <a:ext cx="0" cy="0"/>
          <a:chOff x="0" y="0"/>
          <a:chExt cx="0" cy="0"/>
        </a:xfrm>
      </p:grpSpPr>
      <p:pic>
        <p:nvPicPr>
          <p:cNvPr id="2" name="図 1" descr="グラフィカル ユーザー インターフェイス&#10;&#10;AI 生成コンテンツは誤りを含む可能性があります。">
            <a:extLst>
              <a:ext uri="{FF2B5EF4-FFF2-40B4-BE49-F238E27FC236}">
                <a16:creationId xmlns:a16="http://schemas.microsoft.com/office/drawing/2014/main" id="{C739E4A4-4174-3162-5339-BC2BB47FF199}"/>
              </a:ext>
            </a:extLst>
          </p:cNvPr>
          <p:cNvPicPr>
            <a:picLocks noChangeAspect="1"/>
          </p:cNvPicPr>
          <p:nvPr/>
        </p:nvPicPr>
        <p:blipFill>
          <a:blip r:embed="rId3"/>
          <a:stretch>
            <a:fillRect/>
          </a:stretch>
        </p:blipFill>
        <p:spPr>
          <a:xfrm>
            <a:off x="1093762" y="598753"/>
            <a:ext cx="9583465" cy="5181813"/>
          </a:xfrm>
          <a:prstGeom prst="rect">
            <a:avLst/>
          </a:prstGeom>
        </p:spPr>
      </p:pic>
      <p:sp>
        <p:nvSpPr>
          <p:cNvPr id="6" name="テキスト ボックス 5">
            <a:extLst>
              <a:ext uri="{FF2B5EF4-FFF2-40B4-BE49-F238E27FC236}">
                <a16:creationId xmlns:a16="http://schemas.microsoft.com/office/drawing/2014/main" id="{5B80C74E-86CD-DBD1-2C37-4D9329A5B868}"/>
              </a:ext>
            </a:extLst>
          </p:cNvPr>
          <p:cNvSpPr txBox="1"/>
          <p:nvPr/>
        </p:nvSpPr>
        <p:spPr>
          <a:xfrm>
            <a:off x="3857168" y="5889915"/>
            <a:ext cx="4718120" cy="369332"/>
          </a:xfrm>
          <a:prstGeom prst="rect">
            <a:avLst/>
          </a:prstGeom>
          <a:noFill/>
        </p:spPr>
        <p:txBody>
          <a:bodyPr wrap="square">
            <a:spAutoFit/>
          </a:bodyPr>
          <a:lstStyle/>
          <a:p>
            <a:r>
              <a:rPr lang="en-US" altLang="ja-JP" dirty="0" err="1"/>
              <a:t>ArangoDB</a:t>
            </a:r>
            <a:r>
              <a:rPr lang="ja-JP" altLang="en-US" dirty="0"/>
              <a:t>におけるケース</a:t>
            </a:r>
            <a:r>
              <a:rPr lang="en-US" altLang="ja-JP" dirty="0"/>
              <a:t>1</a:t>
            </a:r>
            <a:r>
              <a:rPr lang="ja-JP" altLang="en-US" dirty="0"/>
              <a:t>システムの可視化</a:t>
            </a:r>
          </a:p>
        </p:txBody>
      </p:sp>
      <p:sp>
        <p:nvSpPr>
          <p:cNvPr id="8" name="テキスト ボックス 7">
            <a:extLst>
              <a:ext uri="{FF2B5EF4-FFF2-40B4-BE49-F238E27FC236}">
                <a16:creationId xmlns:a16="http://schemas.microsoft.com/office/drawing/2014/main" id="{782DA07F-7328-0C38-DE54-CC6F41FF888D}"/>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2365445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997C8-620C-B83C-ACF6-8F3F8B2D154C}"/>
            </a:ext>
          </a:extLst>
        </p:cNvPr>
        <p:cNvGrpSpPr/>
        <p:nvPr/>
      </p:nvGrpSpPr>
      <p:grpSpPr>
        <a:xfrm>
          <a:off x="0" y="0"/>
          <a:ext cx="0" cy="0"/>
          <a:chOff x="0" y="0"/>
          <a:chExt cx="0" cy="0"/>
        </a:xfrm>
      </p:grpSpPr>
      <p:pic>
        <p:nvPicPr>
          <p:cNvPr id="13" name="図 12" descr="ダイアグラム&#10;&#10;AI 生成コンテンツは誤りを含む可能性があります。">
            <a:extLst>
              <a:ext uri="{FF2B5EF4-FFF2-40B4-BE49-F238E27FC236}">
                <a16:creationId xmlns:a16="http://schemas.microsoft.com/office/drawing/2014/main" id="{4B5B7A8F-289B-0C34-B8B2-D6F5CC1E6B09}"/>
              </a:ext>
            </a:extLst>
          </p:cNvPr>
          <p:cNvPicPr>
            <a:picLocks noChangeAspect="1"/>
          </p:cNvPicPr>
          <p:nvPr/>
        </p:nvPicPr>
        <p:blipFill>
          <a:blip r:embed="rId3"/>
          <a:stretch>
            <a:fillRect/>
          </a:stretch>
        </p:blipFill>
        <p:spPr>
          <a:xfrm>
            <a:off x="766719" y="1026143"/>
            <a:ext cx="10510880" cy="4845441"/>
          </a:xfrm>
          <a:prstGeom prst="rect">
            <a:avLst/>
          </a:prstGeom>
        </p:spPr>
      </p:pic>
      <p:sp>
        <p:nvSpPr>
          <p:cNvPr id="5" name="テキスト ボックス 4">
            <a:extLst>
              <a:ext uri="{FF2B5EF4-FFF2-40B4-BE49-F238E27FC236}">
                <a16:creationId xmlns:a16="http://schemas.microsoft.com/office/drawing/2014/main" id="{3AA50C2D-C7EF-C70C-7E33-E022744A9537}"/>
              </a:ext>
            </a:extLst>
          </p:cNvPr>
          <p:cNvSpPr txBox="1"/>
          <p:nvPr/>
        </p:nvSpPr>
        <p:spPr>
          <a:xfrm>
            <a:off x="2351953" y="5995447"/>
            <a:ext cx="6831724" cy="369332"/>
          </a:xfrm>
          <a:prstGeom prst="rect">
            <a:avLst/>
          </a:prstGeom>
          <a:noFill/>
        </p:spPr>
        <p:txBody>
          <a:bodyPr wrap="square">
            <a:spAutoFit/>
          </a:bodyPr>
          <a:lstStyle/>
          <a:p>
            <a:r>
              <a:rPr lang="en-US" altLang="ja-JP" dirty="0"/>
              <a:t>Figure 6.12: Critical paths of different levels for Case 1 in </a:t>
            </a:r>
            <a:r>
              <a:rPr lang="en-US" altLang="ja-JP" dirty="0" err="1"/>
              <a:t>ArangoDB</a:t>
            </a:r>
            <a:endParaRPr lang="ja-JP" altLang="en-US" dirty="0"/>
          </a:p>
        </p:txBody>
      </p:sp>
      <p:sp>
        <p:nvSpPr>
          <p:cNvPr id="2" name="テキスト ボックス 1">
            <a:extLst>
              <a:ext uri="{FF2B5EF4-FFF2-40B4-BE49-F238E27FC236}">
                <a16:creationId xmlns:a16="http://schemas.microsoft.com/office/drawing/2014/main" id="{90B8FD01-9436-422C-DFEA-9D596C8FBEFD}"/>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1202907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3FF95-F5D6-D305-2A05-41654EC9EB1A}"/>
            </a:ext>
          </a:extLst>
        </p:cNvPr>
        <p:cNvGrpSpPr/>
        <p:nvPr/>
      </p:nvGrpSpPr>
      <p:grpSpPr>
        <a:xfrm>
          <a:off x="0" y="0"/>
          <a:ext cx="0" cy="0"/>
          <a:chOff x="0" y="0"/>
          <a:chExt cx="0" cy="0"/>
        </a:xfrm>
      </p:grpSpPr>
      <p:pic>
        <p:nvPicPr>
          <p:cNvPr id="2" name="図 1" descr="ダイアグラム&#10;&#10;AI 生成コンテンツは誤りを含む可能性があります。">
            <a:extLst>
              <a:ext uri="{FF2B5EF4-FFF2-40B4-BE49-F238E27FC236}">
                <a16:creationId xmlns:a16="http://schemas.microsoft.com/office/drawing/2014/main" id="{AABD48D7-5BB3-9661-F238-1E11CB10700A}"/>
              </a:ext>
            </a:extLst>
          </p:cNvPr>
          <p:cNvPicPr>
            <a:picLocks noChangeAspect="1"/>
          </p:cNvPicPr>
          <p:nvPr/>
        </p:nvPicPr>
        <p:blipFill>
          <a:blip r:embed="rId3"/>
          <a:stretch>
            <a:fillRect/>
          </a:stretch>
        </p:blipFill>
        <p:spPr>
          <a:xfrm>
            <a:off x="2397215" y="1158539"/>
            <a:ext cx="6937773" cy="4540922"/>
          </a:xfrm>
          <a:prstGeom prst="rect">
            <a:avLst/>
          </a:prstGeom>
        </p:spPr>
      </p:pic>
      <p:sp>
        <p:nvSpPr>
          <p:cNvPr id="6" name="テキスト ボックス 5">
            <a:extLst>
              <a:ext uri="{FF2B5EF4-FFF2-40B4-BE49-F238E27FC236}">
                <a16:creationId xmlns:a16="http://schemas.microsoft.com/office/drawing/2014/main" id="{AFCF6937-F61D-CC7B-50A4-EDC67D93FC90}"/>
              </a:ext>
            </a:extLst>
          </p:cNvPr>
          <p:cNvSpPr txBox="1"/>
          <p:nvPr/>
        </p:nvSpPr>
        <p:spPr>
          <a:xfrm>
            <a:off x="3462013" y="5831857"/>
            <a:ext cx="6096000" cy="369332"/>
          </a:xfrm>
          <a:prstGeom prst="rect">
            <a:avLst/>
          </a:prstGeom>
          <a:noFill/>
        </p:spPr>
        <p:txBody>
          <a:bodyPr wrap="square">
            <a:spAutoFit/>
          </a:bodyPr>
          <a:lstStyle/>
          <a:p>
            <a:r>
              <a:rPr lang="en-US" altLang="ja-JP" dirty="0"/>
              <a:t>3</a:t>
            </a:r>
            <a:r>
              <a:rPr lang="ja-JP" altLang="en-US" dirty="0"/>
              <a:t>階建て建物の給排水システム（ケース</a:t>
            </a:r>
            <a:r>
              <a:rPr lang="en-US" altLang="ja-JP" dirty="0"/>
              <a:t>2–5</a:t>
            </a:r>
            <a:r>
              <a:rPr lang="ja-JP" altLang="en-US" dirty="0"/>
              <a:t>）</a:t>
            </a:r>
          </a:p>
        </p:txBody>
      </p:sp>
      <p:sp>
        <p:nvSpPr>
          <p:cNvPr id="4" name="テキスト ボックス 3">
            <a:extLst>
              <a:ext uri="{FF2B5EF4-FFF2-40B4-BE49-F238E27FC236}">
                <a16:creationId xmlns:a16="http://schemas.microsoft.com/office/drawing/2014/main" id="{29A994D8-C54D-1D5F-A01F-3A2606D6B4C8}"/>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681412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64CDF-1DD3-54F6-72DD-8B7780309727}"/>
            </a:ext>
          </a:extLst>
        </p:cNvPr>
        <p:cNvGrpSpPr/>
        <p:nvPr/>
      </p:nvGrpSpPr>
      <p:grpSpPr>
        <a:xfrm>
          <a:off x="0" y="0"/>
          <a:ext cx="0" cy="0"/>
          <a:chOff x="0" y="0"/>
          <a:chExt cx="0" cy="0"/>
        </a:xfrm>
      </p:grpSpPr>
      <p:pic>
        <p:nvPicPr>
          <p:cNvPr id="10" name="図 9" descr="ダイアグラム&#10;&#10;AI 生成コンテンツは誤りを含む可能性があります。">
            <a:extLst>
              <a:ext uri="{FF2B5EF4-FFF2-40B4-BE49-F238E27FC236}">
                <a16:creationId xmlns:a16="http://schemas.microsoft.com/office/drawing/2014/main" id="{C30AC03C-00C8-9B07-F143-B5501B56957C}"/>
              </a:ext>
            </a:extLst>
          </p:cNvPr>
          <p:cNvPicPr>
            <a:picLocks noChangeAspect="1"/>
          </p:cNvPicPr>
          <p:nvPr/>
        </p:nvPicPr>
        <p:blipFill>
          <a:blip r:embed="rId3"/>
          <a:stretch>
            <a:fillRect/>
          </a:stretch>
        </p:blipFill>
        <p:spPr>
          <a:xfrm>
            <a:off x="1671506" y="985570"/>
            <a:ext cx="9091087" cy="5144306"/>
          </a:xfrm>
          <a:prstGeom prst="rect">
            <a:avLst/>
          </a:prstGeom>
        </p:spPr>
      </p:pic>
      <p:sp>
        <p:nvSpPr>
          <p:cNvPr id="2" name="テキスト ボックス 1">
            <a:extLst>
              <a:ext uri="{FF2B5EF4-FFF2-40B4-BE49-F238E27FC236}">
                <a16:creationId xmlns:a16="http://schemas.microsoft.com/office/drawing/2014/main" id="{DC144E49-9409-2CE0-BF55-3622F830D288}"/>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2287326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F2CF7-A169-5E39-7A4E-1434EBB109B5}"/>
            </a:ext>
          </a:extLst>
        </p:cNvPr>
        <p:cNvGrpSpPr/>
        <p:nvPr/>
      </p:nvGrpSpPr>
      <p:grpSpPr>
        <a:xfrm>
          <a:off x="0" y="0"/>
          <a:ext cx="0" cy="0"/>
          <a:chOff x="0" y="0"/>
          <a:chExt cx="0" cy="0"/>
        </a:xfrm>
      </p:grpSpPr>
      <p:pic>
        <p:nvPicPr>
          <p:cNvPr id="6" name="図 5" descr="グラフ, レーダー チャート&#10;&#10;AI 生成コンテンツは誤りを含む可能性があります。">
            <a:extLst>
              <a:ext uri="{FF2B5EF4-FFF2-40B4-BE49-F238E27FC236}">
                <a16:creationId xmlns:a16="http://schemas.microsoft.com/office/drawing/2014/main" id="{03169363-9689-F44F-9DB3-3F13436800C3}"/>
              </a:ext>
            </a:extLst>
          </p:cNvPr>
          <p:cNvPicPr>
            <a:picLocks noChangeAspect="1"/>
          </p:cNvPicPr>
          <p:nvPr/>
        </p:nvPicPr>
        <p:blipFill>
          <a:blip r:embed="rId3"/>
          <a:stretch>
            <a:fillRect/>
          </a:stretch>
        </p:blipFill>
        <p:spPr>
          <a:xfrm>
            <a:off x="2353851" y="854800"/>
            <a:ext cx="7484298" cy="5148399"/>
          </a:xfrm>
          <a:prstGeom prst="rect">
            <a:avLst/>
          </a:prstGeom>
        </p:spPr>
      </p:pic>
      <p:sp>
        <p:nvSpPr>
          <p:cNvPr id="2" name="テキスト ボックス 1">
            <a:extLst>
              <a:ext uri="{FF2B5EF4-FFF2-40B4-BE49-F238E27FC236}">
                <a16:creationId xmlns:a16="http://schemas.microsoft.com/office/drawing/2014/main" id="{A62E043E-5536-C260-5DB4-E6FFD4630BC6}"/>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3490713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809FC-3D48-6379-7130-B6EB86E4A3D6}"/>
            </a:ext>
          </a:extLst>
        </p:cNvPr>
        <p:cNvGrpSpPr/>
        <p:nvPr/>
      </p:nvGrpSpPr>
      <p:grpSpPr>
        <a:xfrm>
          <a:off x="0" y="0"/>
          <a:ext cx="0" cy="0"/>
          <a:chOff x="0" y="0"/>
          <a:chExt cx="0" cy="0"/>
        </a:xfrm>
      </p:grpSpPr>
      <p:pic>
        <p:nvPicPr>
          <p:cNvPr id="4" name="図 3" descr="グラフ, レーダー チャート&#10;&#10;AI 生成コンテンツは誤りを含む可能性があります。">
            <a:extLst>
              <a:ext uri="{FF2B5EF4-FFF2-40B4-BE49-F238E27FC236}">
                <a16:creationId xmlns:a16="http://schemas.microsoft.com/office/drawing/2014/main" id="{F19089CD-3B02-1E73-E970-F02CEAFF7C68}"/>
              </a:ext>
            </a:extLst>
          </p:cNvPr>
          <p:cNvPicPr>
            <a:picLocks noChangeAspect="1"/>
          </p:cNvPicPr>
          <p:nvPr/>
        </p:nvPicPr>
        <p:blipFill>
          <a:blip r:embed="rId3"/>
          <a:stretch>
            <a:fillRect/>
          </a:stretch>
        </p:blipFill>
        <p:spPr>
          <a:xfrm>
            <a:off x="2278510" y="984364"/>
            <a:ext cx="7317436" cy="5163741"/>
          </a:xfrm>
          <a:prstGeom prst="rect">
            <a:avLst/>
          </a:prstGeom>
        </p:spPr>
      </p:pic>
      <p:sp>
        <p:nvSpPr>
          <p:cNvPr id="2" name="テキスト ボックス 1">
            <a:extLst>
              <a:ext uri="{FF2B5EF4-FFF2-40B4-BE49-F238E27FC236}">
                <a16:creationId xmlns:a16="http://schemas.microsoft.com/office/drawing/2014/main" id="{58AD0D2C-9FC9-FE6A-A32B-9A9C1B38671D}"/>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36602933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53852-AC84-BBF7-6B39-2CBCEC879562}"/>
            </a:ext>
          </a:extLst>
        </p:cNvPr>
        <p:cNvGrpSpPr/>
        <p:nvPr/>
      </p:nvGrpSpPr>
      <p:grpSpPr>
        <a:xfrm>
          <a:off x="0" y="0"/>
          <a:ext cx="0" cy="0"/>
          <a:chOff x="0" y="0"/>
          <a:chExt cx="0" cy="0"/>
        </a:xfrm>
      </p:grpSpPr>
      <p:pic>
        <p:nvPicPr>
          <p:cNvPr id="6" name="図 5" descr="ダイアグラム が含まれている画像&#10;&#10;AI 生成コンテンツは誤りを含む可能性があります。">
            <a:extLst>
              <a:ext uri="{FF2B5EF4-FFF2-40B4-BE49-F238E27FC236}">
                <a16:creationId xmlns:a16="http://schemas.microsoft.com/office/drawing/2014/main" id="{E6C35B28-8382-FC21-0453-2C3752869CCF}"/>
              </a:ext>
            </a:extLst>
          </p:cNvPr>
          <p:cNvPicPr>
            <a:picLocks noChangeAspect="1"/>
          </p:cNvPicPr>
          <p:nvPr/>
        </p:nvPicPr>
        <p:blipFill>
          <a:blip r:embed="rId3"/>
          <a:stretch>
            <a:fillRect/>
          </a:stretch>
        </p:blipFill>
        <p:spPr>
          <a:xfrm>
            <a:off x="2044842" y="919190"/>
            <a:ext cx="7803351" cy="5150263"/>
          </a:xfrm>
          <a:prstGeom prst="rect">
            <a:avLst/>
          </a:prstGeom>
        </p:spPr>
      </p:pic>
      <p:sp>
        <p:nvSpPr>
          <p:cNvPr id="2" name="テキスト ボックス 1">
            <a:extLst>
              <a:ext uri="{FF2B5EF4-FFF2-40B4-BE49-F238E27FC236}">
                <a16:creationId xmlns:a16="http://schemas.microsoft.com/office/drawing/2014/main" id="{119C5708-CB56-4FC0-B807-4EAB16BF9184}"/>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28742707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F7F2C-6750-148E-CD33-E7985E58A818}"/>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1DCF1D26-AC5B-5F39-29B6-F0FC573E6409}"/>
              </a:ext>
            </a:extLst>
          </p:cNvPr>
          <p:cNvPicPr>
            <a:picLocks noChangeAspect="1"/>
          </p:cNvPicPr>
          <p:nvPr/>
        </p:nvPicPr>
        <p:blipFill>
          <a:blip r:embed="rId3"/>
          <a:stretch>
            <a:fillRect/>
          </a:stretch>
        </p:blipFill>
        <p:spPr>
          <a:xfrm>
            <a:off x="1594745" y="1858114"/>
            <a:ext cx="8498014" cy="3899338"/>
          </a:xfrm>
          <a:prstGeom prst="rect">
            <a:avLst/>
          </a:prstGeom>
        </p:spPr>
      </p:pic>
      <p:sp>
        <p:nvSpPr>
          <p:cNvPr id="13" name="テキスト ボックス 12">
            <a:extLst>
              <a:ext uri="{FF2B5EF4-FFF2-40B4-BE49-F238E27FC236}">
                <a16:creationId xmlns:a16="http://schemas.microsoft.com/office/drawing/2014/main" id="{5714EF6B-2658-8241-4B1A-3FDD484C314C}"/>
              </a:ext>
            </a:extLst>
          </p:cNvPr>
          <p:cNvSpPr txBox="1"/>
          <p:nvPr/>
        </p:nvSpPr>
        <p:spPr>
          <a:xfrm>
            <a:off x="3375616" y="1488782"/>
            <a:ext cx="6096000" cy="369332"/>
          </a:xfrm>
          <a:prstGeom prst="rect">
            <a:avLst/>
          </a:prstGeom>
          <a:noFill/>
        </p:spPr>
        <p:txBody>
          <a:bodyPr wrap="square">
            <a:spAutoFit/>
          </a:bodyPr>
          <a:lstStyle/>
          <a:p>
            <a:r>
              <a:rPr lang="en-US" altLang="ja-JP" dirty="0"/>
              <a:t>Case1</a:t>
            </a:r>
            <a:r>
              <a:rPr lang="ja-JP" altLang="en-US" dirty="0"/>
              <a:t>から</a:t>
            </a:r>
            <a:r>
              <a:rPr lang="en-US" altLang="ja-JP" dirty="0"/>
              <a:t>Case6</a:t>
            </a:r>
            <a:r>
              <a:rPr lang="ja-JP" altLang="en-US" dirty="0"/>
              <a:t>までのオブジェクト数の比較</a:t>
            </a:r>
          </a:p>
        </p:txBody>
      </p:sp>
      <p:sp>
        <p:nvSpPr>
          <p:cNvPr id="2" name="テキスト ボックス 1">
            <a:extLst>
              <a:ext uri="{FF2B5EF4-FFF2-40B4-BE49-F238E27FC236}">
                <a16:creationId xmlns:a16="http://schemas.microsoft.com/office/drawing/2014/main" id="{A75C2332-D9DB-A096-89AD-1BF616941882}"/>
              </a:ext>
            </a:extLst>
          </p:cNvPr>
          <p:cNvSpPr txBox="1"/>
          <p:nvPr/>
        </p:nvSpPr>
        <p:spPr>
          <a:xfrm>
            <a:off x="4577254" y="1100548"/>
            <a:ext cx="2790497" cy="369332"/>
          </a:xfrm>
          <a:prstGeom prst="rect">
            <a:avLst/>
          </a:prstGeom>
          <a:noFill/>
        </p:spPr>
        <p:txBody>
          <a:bodyPr wrap="square">
            <a:spAutoFit/>
          </a:bodyPr>
          <a:lstStyle/>
          <a:p>
            <a:r>
              <a:rPr lang="ja-JP" altLang="en-US" dirty="0"/>
              <a:t>オブジェクト数の削減</a:t>
            </a:r>
          </a:p>
        </p:txBody>
      </p:sp>
      <p:sp>
        <p:nvSpPr>
          <p:cNvPr id="4" name="テキスト ボックス 3">
            <a:extLst>
              <a:ext uri="{FF2B5EF4-FFF2-40B4-BE49-F238E27FC236}">
                <a16:creationId xmlns:a16="http://schemas.microsoft.com/office/drawing/2014/main" id="{FE5C0EB5-67CF-9B80-F050-126D65025FAA}"/>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
        <p:nvSpPr>
          <p:cNvPr id="8" name="文本框 13">
            <a:extLst>
              <a:ext uri="{FF2B5EF4-FFF2-40B4-BE49-F238E27FC236}">
                <a16:creationId xmlns:a16="http://schemas.microsoft.com/office/drawing/2014/main" id="{66B4B38C-59A4-A18B-C2C9-72C302F9FEF6}"/>
              </a:ext>
            </a:extLst>
          </p:cNvPr>
          <p:cNvSpPr txBox="1"/>
          <p:nvPr/>
        </p:nvSpPr>
        <p:spPr>
          <a:xfrm>
            <a:off x="145333" y="559548"/>
            <a:ext cx="11219204" cy="461665"/>
          </a:xfrm>
          <a:prstGeom prst="rect">
            <a:avLst/>
          </a:prstGeom>
          <a:noFill/>
        </p:spPr>
        <p:txBody>
          <a:bodyPr wrap="square" rtlCol="0">
            <a:spAutoFit/>
          </a:bodyPr>
          <a:lstStyle/>
          <a:p>
            <a:r>
              <a:rPr lang="en-US" altLang="ja-JP" sz="2400" dirty="0">
                <a:latin typeface="ＭＳ Ｐゴシック" panose="020B0600070205080204" pitchFamily="34" charset="-128"/>
                <a:ea typeface="ＭＳ Ｐゴシック" panose="020B0600070205080204" pitchFamily="34" charset="-128"/>
              </a:rPr>
              <a:t>1.5 </a:t>
            </a:r>
            <a:r>
              <a:rPr lang="ja-JP" altLang="en-US" sz="2400" dirty="0">
                <a:latin typeface="ＭＳ Ｐゴシック" panose="020B0600070205080204" pitchFamily="34" charset="-128"/>
                <a:ea typeface="ＭＳ Ｐゴシック" panose="020B0600070205080204" pitchFamily="34" charset="-128"/>
              </a:rPr>
              <a:t>結果と性能評価</a:t>
            </a:r>
            <a:endParaRPr lang="zh-CN" altLang="en-US" sz="2400" dirty="0">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14247282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BE10F-3D8D-0DDD-A53C-B6909BD04F12}"/>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10A56734-55AD-6805-E60D-D8880024666E}"/>
              </a:ext>
            </a:extLst>
          </p:cNvPr>
          <p:cNvSpPr txBox="1"/>
          <p:nvPr/>
        </p:nvSpPr>
        <p:spPr>
          <a:xfrm>
            <a:off x="258033" y="31530"/>
            <a:ext cx="3334732" cy="369332"/>
          </a:xfrm>
          <a:prstGeom prst="rect">
            <a:avLst/>
          </a:prstGeom>
          <a:noFill/>
        </p:spPr>
        <p:txBody>
          <a:bodyPr wrap="square" lIns="0" tIns="0" rIns="0" bIns="0">
            <a:spAutoFit/>
          </a:bodyPr>
          <a:lstStyle/>
          <a:p>
            <a:r>
              <a:rPr lang="en-US" altLang="ja-JP" sz="2400" b="1" dirty="0">
                <a:solidFill>
                  <a:schemeClr val="bg1"/>
                </a:solidFill>
                <a:latin typeface="ＭＳ Ｐゴシック" panose="020B0600070205080204" pitchFamily="34" charset="-128"/>
                <a:ea typeface="ＭＳ Ｐゴシック" panose="020B0600070205080204" pitchFamily="34" charset="-128"/>
              </a:rPr>
              <a:t>2. </a:t>
            </a:r>
            <a:r>
              <a:rPr lang="ja-JP" altLang="en-US" sz="2400" b="1" dirty="0">
                <a:solidFill>
                  <a:schemeClr val="bg1"/>
                </a:solidFill>
                <a:latin typeface="ＭＳ Ｐゴシック" panose="020B0600070205080204" pitchFamily="34" charset="-128"/>
                <a:ea typeface="ＭＳ Ｐゴシック" panose="020B0600070205080204" pitchFamily="34" charset="-128"/>
              </a:rPr>
              <a:t>研究成果</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
        <p:nvSpPr>
          <p:cNvPr id="2" name="文本框 2">
            <a:extLst>
              <a:ext uri="{FF2B5EF4-FFF2-40B4-BE49-F238E27FC236}">
                <a16:creationId xmlns:a16="http://schemas.microsoft.com/office/drawing/2014/main" id="{4594281C-DC45-CF8B-26FE-A9A54A2F966D}"/>
              </a:ext>
            </a:extLst>
          </p:cNvPr>
          <p:cNvSpPr txBox="1"/>
          <p:nvPr/>
        </p:nvSpPr>
        <p:spPr>
          <a:xfrm>
            <a:off x="203535" y="1159528"/>
            <a:ext cx="4557435" cy="4824462"/>
          </a:xfrm>
          <a:prstGeom prst="rect">
            <a:avLst/>
          </a:prstGeom>
          <a:noFill/>
        </p:spPr>
        <p:txBody>
          <a:bodyPr wrap="square" rtlCol="0">
            <a:spAutoFit/>
          </a:bodyPr>
          <a:lstStyle>
            <a:defPPr>
              <a:defRPr lang="zh-CN"/>
            </a:defPPr>
            <a:lvl1pPr>
              <a:defRPr kumimoji="1" sz="1600" b="1" spc="120">
                <a:solidFill>
                  <a:schemeClr val="tx1">
                    <a:lumMod val="75000"/>
                    <a:lumOff val="25000"/>
                  </a:schemeClr>
                </a:solidFill>
                <a:latin typeface="Microsoft YaHei" panose="020B0503020204020204" pitchFamily="34" charset="-122"/>
                <a:ea typeface="Microsoft YaHei" panose="020B0503020204020204" pitchFamily="34" charset="-122"/>
              </a:defRPr>
            </a:lvl1pPr>
          </a:lstStyle>
          <a:p>
            <a:pPr marL="285750" indent="-285750">
              <a:lnSpc>
                <a:spcPct val="130000"/>
              </a:lnSpc>
              <a:buSzPct val="70000"/>
              <a:buFont typeface="Wingdings" pitchFamily="2" charset="2"/>
              <a:buChar char="l"/>
            </a:pPr>
            <a:r>
              <a:rPr lang="en-US" altLang="zh-CN" sz="1400" dirty="0">
                <a:latin typeface="Arial" panose="020B0604020202020204" pitchFamily="34" charset="0"/>
                <a:cs typeface="Arial" panose="020B0604020202020204" pitchFamily="34" charset="0"/>
              </a:rPr>
              <a:t>Deng H, Liu Y, et al. Web-based approach for systematic analysis and interactive visualization of the industry foundation classes data: a case study in duct design[J]. Journal of Asian Architecture and Building Engineering, 2023, 22(3): 1361-1372. </a:t>
            </a:r>
            <a:endParaRPr lang="en-US" altLang="ja-JP" sz="1400" dirty="0"/>
          </a:p>
          <a:p>
            <a:pPr marL="285750" indent="-285750">
              <a:lnSpc>
                <a:spcPct val="130000"/>
              </a:lnSpc>
              <a:buSzPct val="70000"/>
              <a:buFont typeface="Wingdings" pitchFamily="2" charset="2"/>
              <a:buChar char="l"/>
            </a:pPr>
            <a:r>
              <a:rPr lang="en-US" altLang="ja-JP" sz="1400" dirty="0"/>
              <a:t>Liu, Ying, and Lei Xu. "Research on the Lightweight BIM System for Duct Design." Journal of Asian urban environment (2024): 331-336</a:t>
            </a:r>
            <a:endParaRPr lang="en-US" altLang="zh-CN" sz="1400" dirty="0">
              <a:latin typeface="Arial" panose="020B0604020202020204" pitchFamily="34" charset="0"/>
              <a:cs typeface="Arial" panose="020B0604020202020204" pitchFamily="34" charset="0"/>
            </a:endParaRPr>
          </a:p>
          <a:p>
            <a:pPr marL="285750" indent="-285750">
              <a:lnSpc>
                <a:spcPct val="130000"/>
              </a:lnSpc>
              <a:buSzPct val="70000"/>
              <a:buFont typeface="Wingdings" pitchFamily="2" charset="2"/>
              <a:buChar char="l"/>
            </a:pPr>
            <a:r>
              <a:rPr lang="en-US" altLang="zh-CN" sz="1400" dirty="0">
                <a:latin typeface="Arial" panose="020B0604020202020204" pitchFamily="34" charset="0"/>
                <a:cs typeface="Arial" panose="020B0604020202020204" pitchFamily="34" charset="0"/>
              </a:rPr>
              <a:t>Liu, Ying, and Lei Xu. " An Integrated Graph Database Solution to Analyze BIM Information for Heating, Ventilation, and Air Conditioning Systems." Journal of Environmental Engineering (Japan)</a:t>
            </a:r>
          </a:p>
          <a:p>
            <a:pPr>
              <a:lnSpc>
                <a:spcPct val="130000"/>
              </a:lnSpc>
              <a:buSzPct val="70000"/>
            </a:pPr>
            <a:r>
              <a:rPr lang="en-US" altLang="ja-JP" sz="1400" dirty="0"/>
              <a:t>    </a:t>
            </a:r>
            <a:r>
              <a:rPr lang="ja-JP" altLang="ja-JP" sz="1400" dirty="0"/>
              <a:t>日本建築学会論文集黄表紙（再査読）</a:t>
            </a:r>
            <a:endParaRPr lang="en-US" altLang="zh-CN" sz="1400" dirty="0"/>
          </a:p>
        </p:txBody>
      </p:sp>
      <p:sp>
        <p:nvSpPr>
          <p:cNvPr id="3" name="文本框 2">
            <a:extLst>
              <a:ext uri="{FF2B5EF4-FFF2-40B4-BE49-F238E27FC236}">
                <a16:creationId xmlns:a16="http://schemas.microsoft.com/office/drawing/2014/main" id="{4EA64C8C-C442-FE26-5A2D-3569CD84A6C3}"/>
              </a:ext>
            </a:extLst>
          </p:cNvPr>
          <p:cNvSpPr txBox="1"/>
          <p:nvPr/>
        </p:nvSpPr>
        <p:spPr>
          <a:xfrm>
            <a:off x="4757843" y="1167221"/>
            <a:ext cx="7329773" cy="4825937"/>
          </a:xfrm>
          <a:prstGeom prst="rect">
            <a:avLst/>
          </a:prstGeom>
          <a:noFill/>
        </p:spPr>
        <p:txBody>
          <a:bodyPr wrap="square" rtlCol="0">
            <a:spAutoFit/>
          </a:bodyPr>
          <a:lstStyle>
            <a:defPPr>
              <a:defRPr lang="zh-CN"/>
            </a:defPPr>
            <a:lvl1pPr>
              <a:defRPr kumimoji="1" sz="1600" b="1" spc="120">
                <a:solidFill>
                  <a:schemeClr val="tx1">
                    <a:lumMod val="75000"/>
                    <a:lumOff val="25000"/>
                  </a:schemeClr>
                </a:solidFill>
                <a:latin typeface="Microsoft YaHei" panose="020B0503020204020204" pitchFamily="34" charset="-122"/>
                <a:ea typeface="Microsoft YaHei" panose="020B0503020204020204" pitchFamily="34" charset="-122"/>
              </a:defRPr>
            </a:lvl1pPr>
          </a:lstStyle>
          <a:p>
            <a:pPr marL="285750" indent="-285750">
              <a:lnSpc>
                <a:spcPct val="130000"/>
              </a:lnSpc>
              <a:buSzPct val="70000"/>
              <a:buFont typeface="Wingdings" pitchFamily="2" charset="2"/>
              <a:buChar char="l"/>
            </a:pPr>
            <a:r>
              <a:rPr lang="ja-JP" altLang="ja-JP" sz="1400" dirty="0"/>
              <a:t>劉 瀛</a:t>
            </a:r>
            <a:r>
              <a:rPr lang="en-US" altLang="ja-JP" sz="1400" dirty="0"/>
              <a:t>, </a:t>
            </a:r>
            <a:r>
              <a:rPr lang="ja-JP" altLang="ja-JP" sz="1400" dirty="0"/>
              <a:t>許 雷</a:t>
            </a:r>
            <a:r>
              <a:rPr lang="en-US" altLang="ja-JP" sz="1400" dirty="0"/>
              <a:t>. </a:t>
            </a:r>
            <a:r>
              <a:rPr lang="ja-JP" altLang="ja-JP" sz="1400" dirty="0"/>
              <a:t>空調設備における</a:t>
            </a:r>
            <a:r>
              <a:rPr lang="en-US" altLang="ja-JP" sz="1400" dirty="0"/>
              <a:t>BIM</a:t>
            </a:r>
            <a:r>
              <a:rPr lang="ja-JP" altLang="ja-JP" sz="1400" dirty="0"/>
              <a:t>設計システムの軽量化に関する研究</a:t>
            </a:r>
            <a:r>
              <a:rPr lang="en-US" altLang="ja-JP" sz="1400" dirty="0"/>
              <a:t>:</a:t>
            </a:r>
            <a:r>
              <a:rPr lang="ja-JP" altLang="ja-JP" sz="1400" dirty="0"/>
              <a:t>その３</a:t>
            </a:r>
            <a:r>
              <a:rPr lang="en-US" altLang="ja-JP" sz="1400" dirty="0"/>
              <a:t>LOD </a:t>
            </a:r>
            <a:r>
              <a:rPr lang="ja-JP" altLang="ja-JP" sz="1400" dirty="0"/>
              <a:t>に基づいた図形情 報の表現と設備要素の定義</a:t>
            </a:r>
            <a:r>
              <a:rPr lang="en-US" altLang="ja-JP" sz="1400" dirty="0"/>
              <a:t>. </a:t>
            </a:r>
            <a:r>
              <a:rPr lang="ja-JP" altLang="ja-JP" sz="1400" dirty="0"/>
              <a:t>日本建築学会大会学術講演梗概</a:t>
            </a:r>
            <a:r>
              <a:rPr lang="en-US" altLang="ja-JP" sz="1400" dirty="0"/>
              <a:t>-</a:t>
            </a:r>
            <a:r>
              <a:rPr lang="ja-JP" altLang="ja-JP" sz="1400" dirty="0"/>
              <a:t>情報システム技術</a:t>
            </a:r>
            <a:r>
              <a:rPr lang="en-US" altLang="ja-JP" sz="1400" dirty="0"/>
              <a:t> 2024, p45-46, 2024</a:t>
            </a:r>
            <a:endParaRPr lang="ja-JP" altLang="ja-JP" sz="1400" dirty="0"/>
          </a:p>
          <a:p>
            <a:pPr marL="285750" indent="-285750">
              <a:lnSpc>
                <a:spcPct val="130000"/>
              </a:lnSpc>
              <a:buSzPct val="70000"/>
              <a:buFont typeface="Wingdings" pitchFamily="2" charset="2"/>
              <a:buChar char="l"/>
            </a:pPr>
            <a:r>
              <a:rPr lang="ja-JP" altLang="ja-JP" sz="1400" dirty="0"/>
              <a:t>劉 瀛</a:t>
            </a:r>
            <a:r>
              <a:rPr lang="en-US" altLang="ja-JP" sz="1400" dirty="0"/>
              <a:t>, </a:t>
            </a:r>
            <a:r>
              <a:rPr lang="ja-JP" altLang="ja-JP" sz="1400" dirty="0"/>
              <a:t>佐々木 梨陽</a:t>
            </a:r>
            <a:r>
              <a:rPr lang="en-US" altLang="ja-JP" sz="1400" dirty="0"/>
              <a:t>, </a:t>
            </a:r>
            <a:r>
              <a:rPr lang="ja-JP" altLang="ja-JP" sz="1400" dirty="0"/>
              <a:t>許 雷</a:t>
            </a:r>
            <a:r>
              <a:rPr lang="en-US" altLang="ja-JP" sz="1400" dirty="0"/>
              <a:t>. </a:t>
            </a:r>
            <a:r>
              <a:rPr lang="ja-JP" altLang="ja-JP" sz="1400" dirty="0"/>
              <a:t>空調設備における</a:t>
            </a:r>
            <a:r>
              <a:rPr lang="en-US" altLang="ja-JP" sz="1400" dirty="0"/>
              <a:t>BIM</a:t>
            </a:r>
            <a:r>
              <a:rPr lang="ja-JP" altLang="ja-JP" sz="1400" dirty="0"/>
              <a:t>設計システムの軽量化に関する研究</a:t>
            </a:r>
            <a:r>
              <a:rPr lang="en-US" altLang="ja-JP" sz="1400" dirty="0"/>
              <a:t>:</a:t>
            </a:r>
            <a:r>
              <a:rPr lang="ja-JP" altLang="ja-JP" sz="1400" dirty="0"/>
              <a:t>その３設備データベース との連携</a:t>
            </a:r>
            <a:r>
              <a:rPr lang="en-US" altLang="ja-JP" sz="1400" dirty="0"/>
              <a:t>. </a:t>
            </a:r>
            <a:r>
              <a:rPr lang="ja-JP" altLang="ja-JP" sz="1400" dirty="0"/>
              <a:t>第１３回空気調和衛生工学会東北支部学術・技術報告会</a:t>
            </a:r>
            <a:r>
              <a:rPr lang="en-US" altLang="ja-JP" sz="1400" dirty="0"/>
              <a:t>, p61-62, 2024</a:t>
            </a:r>
            <a:endParaRPr lang="ja-JP" altLang="ja-JP" sz="1400" dirty="0"/>
          </a:p>
          <a:p>
            <a:pPr marL="285750" indent="-285750">
              <a:lnSpc>
                <a:spcPct val="130000"/>
              </a:lnSpc>
              <a:buSzPct val="70000"/>
              <a:buFont typeface="Wingdings" pitchFamily="2" charset="2"/>
              <a:buChar char="l"/>
            </a:pPr>
            <a:r>
              <a:rPr lang="ja-JP" altLang="ja-JP" sz="1400" dirty="0"/>
              <a:t>許 雷</a:t>
            </a:r>
            <a:r>
              <a:rPr lang="en-US" altLang="ja-JP" sz="1400" dirty="0"/>
              <a:t>, </a:t>
            </a:r>
            <a:r>
              <a:rPr lang="ja-JP" altLang="ja-JP" sz="1400" dirty="0"/>
              <a:t>劉 瀛</a:t>
            </a:r>
            <a:r>
              <a:rPr lang="en-US" altLang="ja-JP" sz="1400" dirty="0"/>
              <a:t>. </a:t>
            </a:r>
            <a:r>
              <a:rPr lang="ja-JP" altLang="ja-JP" sz="1400" dirty="0"/>
              <a:t>空調冷水システム</a:t>
            </a:r>
            <a:r>
              <a:rPr lang="en-US" altLang="ja-JP" sz="1400" dirty="0"/>
              <a:t>BIM</a:t>
            </a:r>
            <a:r>
              <a:rPr lang="ja-JP" altLang="ja-JP" sz="1400" dirty="0"/>
              <a:t>データの構築と</a:t>
            </a:r>
            <a:r>
              <a:rPr lang="en-US" altLang="ja-JP" sz="1400" dirty="0"/>
              <a:t>IFC</a:t>
            </a:r>
            <a:r>
              <a:rPr lang="ja-JP" altLang="ja-JP" sz="1400" dirty="0"/>
              <a:t>情報解析に関する研究</a:t>
            </a:r>
            <a:r>
              <a:rPr lang="en-US" altLang="ja-JP" sz="1400" dirty="0"/>
              <a:t>. </a:t>
            </a:r>
            <a:r>
              <a:rPr lang="ja-JP" altLang="ja-JP" sz="1400" dirty="0"/>
              <a:t>日本建築学会東北支部研究報告集</a:t>
            </a:r>
            <a:r>
              <a:rPr lang="en-US" altLang="ja-JP" sz="1400" dirty="0"/>
              <a:t>. </a:t>
            </a:r>
            <a:r>
              <a:rPr lang="ja-JP" altLang="ja-JP" sz="1400" dirty="0"/>
              <a:t>計画系</a:t>
            </a:r>
            <a:r>
              <a:rPr lang="en-US" altLang="ja-JP" sz="1400" dirty="0"/>
              <a:t>, p55-56, 2025</a:t>
            </a:r>
            <a:endParaRPr lang="ja-JP" altLang="ja-JP" sz="1400" dirty="0"/>
          </a:p>
          <a:p>
            <a:pPr marL="285750" indent="-285750">
              <a:lnSpc>
                <a:spcPct val="130000"/>
              </a:lnSpc>
              <a:buSzPct val="70000"/>
              <a:buFont typeface="Wingdings" pitchFamily="2" charset="2"/>
              <a:buChar char="l"/>
            </a:pPr>
            <a:r>
              <a:rPr lang="ja-JP" altLang="ja-JP" sz="1400" dirty="0"/>
              <a:t>劉 瀛</a:t>
            </a:r>
            <a:r>
              <a:rPr lang="en-US" altLang="ja-JP" sz="1400" dirty="0"/>
              <a:t>, </a:t>
            </a:r>
            <a:r>
              <a:rPr lang="ja-JP" altLang="ja-JP" sz="1400" dirty="0"/>
              <a:t>許 雷</a:t>
            </a:r>
            <a:r>
              <a:rPr lang="en-US" altLang="ja-JP" sz="1400" dirty="0"/>
              <a:t>. </a:t>
            </a:r>
            <a:r>
              <a:rPr lang="ja-JP" altLang="ja-JP" sz="1400" dirty="0"/>
              <a:t>空調設備における</a:t>
            </a:r>
            <a:r>
              <a:rPr lang="en-US" altLang="ja-JP" sz="1400" dirty="0"/>
              <a:t>BIM</a:t>
            </a:r>
            <a:r>
              <a:rPr lang="ja-JP" altLang="ja-JP" sz="1400" dirty="0"/>
              <a:t>設計システムの軽量化に関する研究</a:t>
            </a:r>
            <a:r>
              <a:rPr lang="en-US" altLang="ja-JP" sz="1400" dirty="0"/>
              <a:t>:</a:t>
            </a:r>
            <a:r>
              <a:rPr lang="ja-JP" altLang="ja-JP" sz="1400" dirty="0"/>
              <a:t>その２ダクト設計用</a:t>
            </a:r>
            <a:r>
              <a:rPr lang="en-US" altLang="ja-JP" sz="1400" dirty="0"/>
              <a:t>BIM</a:t>
            </a:r>
            <a:r>
              <a:rPr lang="ja-JP" altLang="ja-JP" sz="1400" dirty="0"/>
              <a:t>ツール の構築</a:t>
            </a:r>
            <a:r>
              <a:rPr lang="en-US" altLang="ja-JP" sz="1400" dirty="0"/>
              <a:t>. </a:t>
            </a:r>
            <a:r>
              <a:rPr lang="ja-JP" altLang="ja-JP" sz="1400" dirty="0"/>
              <a:t>日本建築学会大会学術講演梗概</a:t>
            </a:r>
            <a:r>
              <a:rPr lang="en-US" altLang="ja-JP" sz="1400" dirty="0"/>
              <a:t>-</a:t>
            </a:r>
            <a:r>
              <a:rPr lang="ja-JP" altLang="ja-JP" sz="1400" dirty="0"/>
              <a:t>情報システム技術</a:t>
            </a:r>
            <a:r>
              <a:rPr lang="en-US" altLang="ja-JP" sz="1400" dirty="0"/>
              <a:t> 2023, p85-86, 2023</a:t>
            </a:r>
            <a:endParaRPr lang="ja-JP" altLang="ja-JP" sz="1400" dirty="0"/>
          </a:p>
          <a:p>
            <a:pPr marL="285750" indent="-285750">
              <a:lnSpc>
                <a:spcPct val="130000"/>
              </a:lnSpc>
              <a:buSzPct val="70000"/>
              <a:buFont typeface="Wingdings" pitchFamily="2" charset="2"/>
              <a:buChar char="l"/>
            </a:pPr>
            <a:r>
              <a:rPr lang="ja-JP" altLang="ja-JP" sz="1400" dirty="0"/>
              <a:t>劉 瀛</a:t>
            </a:r>
            <a:r>
              <a:rPr lang="en-US" altLang="ja-JP" sz="1400" dirty="0"/>
              <a:t>, </a:t>
            </a:r>
            <a:r>
              <a:rPr lang="ja-JP" altLang="ja-JP" sz="1400" dirty="0"/>
              <a:t>許 雷</a:t>
            </a:r>
            <a:r>
              <a:rPr lang="en-US" altLang="ja-JP" sz="1400" dirty="0"/>
              <a:t>. </a:t>
            </a:r>
            <a:r>
              <a:rPr lang="ja-JP" altLang="ja-JP" sz="1400" dirty="0"/>
              <a:t>空調設備における</a:t>
            </a:r>
            <a:r>
              <a:rPr lang="en-US" altLang="ja-JP" sz="1400" dirty="0"/>
              <a:t>BIM</a:t>
            </a:r>
            <a:r>
              <a:rPr lang="ja-JP" altLang="ja-JP" sz="1400" dirty="0"/>
              <a:t>設計システムの軽量化に関する研究</a:t>
            </a:r>
            <a:r>
              <a:rPr lang="en-US" altLang="ja-JP" sz="1400" dirty="0"/>
              <a:t>:</a:t>
            </a:r>
            <a:r>
              <a:rPr lang="ja-JP" altLang="ja-JP" sz="1400" dirty="0"/>
              <a:t>その２ダクト設計用</a:t>
            </a:r>
            <a:r>
              <a:rPr lang="en-US" altLang="ja-JP" sz="1400" dirty="0"/>
              <a:t>BIM</a:t>
            </a:r>
            <a:r>
              <a:rPr lang="ja-JP" altLang="ja-JP" sz="1400" dirty="0"/>
              <a:t>ツール の構築</a:t>
            </a:r>
            <a:r>
              <a:rPr lang="en-US" altLang="ja-JP" sz="1400" dirty="0"/>
              <a:t>. </a:t>
            </a:r>
            <a:r>
              <a:rPr lang="ja-JP" altLang="ja-JP" sz="1400" dirty="0"/>
              <a:t>日本建築学会大会学術講演梗概</a:t>
            </a:r>
            <a:r>
              <a:rPr lang="en-US" altLang="ja-JP" sz="1400" dirty="0"/>
              <a:t>-</a:t>
            </a:r>
            <a:r>
              <a:rPr lang="ja-JP" altLang="ja-JP" sz="1400" dirty="0"/>
              <a:t>情報システム技術</a:t>
            </a:r>
            <a:r>
              <a:rPr lang="en-US" altLang="ja-JP" sz="1400" dirty="0"/>
              <a:t> 2023, p85-86, 2023</a:t>
            </a:r>
            <a:endParaRPr lang="ja-JP" altLang="ja-JP" sz="1400" dirty="0"/>
          </a:p>
          <a:p>
            <a:pPr marL="285750" indent="-285750">
              <a:lnSpc>
                <a:spcPct val="130000"/>
              </a:lnSpc>
              <a:buSzPct val="70000"/>
              <a:buFont typeface="Wingdings" pitchFamily="2" charset="2"/>
              <a:buChar char="l"/>
            </a:pPr>
            <a:r>
              <a:rPr lang="ja-JP" altLang="ja-JP" sz="1400" dirty="0"/>
              <a:t>劉 瀛</a:t>
            </a:r>
            <a:r>
              <a:rPr lang="en-US" altLang="ja-JP" sz="1400" dirty="0"/>
              <a:t>, </a:t>
            </a:r>
            <a:r>
              <a:rPr lang="ja-JP" altLang="ja-JP" sz="1400" dirty="0"/>
              <a:t>劉 雨萌</a:t>
            </a:r>
            <a:r>
              <a:rPr lang="en-US" altLang="ja-JP" sz="1400" dirty="0"/>
              <a:t>, </a:t>
            </a:r>
            <a:r>
              <a:rPr lang="ja-JP" altLang="ja-JP" sz="1400" dirty="0"/>
              <a:t>許 雷</a:t>
            </a:r>
            <a:r>
              <a:rPr lang="en-US" altLang="ja-JP" sz="1400" dirty="0"/>
              <a:t>. IFC</a:t>
            </a:r>
            <a:r>
              <a:rPr lang="ja-JP" altLang="ja-JP" sz="1400" dirty="0"/>
              <a:t>を活用した給水システムの設計手法に関する提案 その</a:t>
            </a:r>
            <a:r>
              <a:rPr lang="en-US" altLang="ja-JP" sz="1400" dirty="0"/>
              <a:t>1 </a:t>
            </a:r>
            <a:r>
              <a:rPr lang="ja-JP" altLang="ja-JP" sz="1400" dirty="0"/>
              <a:t>給水システムの</a:t>
            </a:r>
            <a:r>
              <a:rPr lang="en-US" altLang="ja-JP" sz="1400" dirty="0"/>
              <a:t>IFC</a:t>
            </a:r>
            <a:r>
              <a:rPr lang="ja-JP" altLang="ja-JP" sz="1400" dirty="0"/>
              <a:t>データの構築</a:t>
            </a:r>
            <a:r>
              <a:rPr lang="en-US" altLang="ja-JP" sz="1400" dirty="0"/>
              <a:t>. </a:t>
            </a:r>
            <a:r>
              <a:rPr lang="ja-JP" altLang="ja-JP" sz="1400" dirty="0"/>
              <a:t>第１２回空気調和衛生工学会東北支部学術・技術報告会</a:t>
            </a:r>
            <a:r>
              <a:rPr lang="en-US" altLang="ja-JP" sz="1400" dirty="0"/>
              <a:t>, p71-72, 2023</a:t>
            </a:r>
            <a:endParaRPr lang="en-US" altLang="zh-CN" sz="1400" dirty="0">
              <a:latin typeface="Arial" panose="020B0604020202020204" pitchFamily="34" charset="0"/>
              <a:cs typeface="Arial" panose="020B0604020202020204" pitchFamily="34" charset="0"/>
            </a:endParaRPr>
          </a:p>
        </p:txBody>
      </p:sp>
      <p:sp>
        <p:nvSpPr>
          <p:cNvPr id="6" name="テキスト ボックス 5">
            <a:extLst>
              <a:ext uri="{FF2B5EF4-FFF2-40B4-BE49-F238E27FC236}">
                <a16:creationId xmlns:a16="http://schemas.microsoft.com/office/drawing/2014/main" id="{3A0A5F1E-4CAB-B38D-B6F4-BD6CC13670D4}"/>
              </a:ext>
            </a:extLst>
          </p:cNvPr>
          <p:cNvSpPr txBox="1"/>
          <p:nvPr/>
        </p:nvSpPr>
        <p:spPr>
          <a:xfrm>
            <a:off x="454412" y="807257"/>
            <a:ext cx="2656778" cy="348813"/>
          </a:xfrm>
          <a:prstGeom prst="rect">
            <a:avLst/>
          </a:prstGeom>
          <a:noFill/>
        </p:spPr>
        <p:txBody>
          <a:bodyPr wrap="square">
            <a:spAutoFit/>
          </a:bodyPr>
          <a:lstStyle/>
          <a:p>
            <a:pPr lvl="0">
              <a:lnSpc>
                <a:spcPts val="2000"/>
              </a:lnSpc>
              <a:buSzPts val="1100"/>
            </a:pPr>
            <a:r>
              <a:rPr lang="ja-JP" altLang="en-US" sz="2400" b="1" kern="100" dirty="0">
                <a:latin typeface="ＭＳ Ｐゴシック" panose="020B0600070205080204" pitchFamily="34" charset="-128"/>
                <a:ea typeface="ＭＳ Ｐゴシック" panose="020B0600070205080204" pitchFamily="34" charset="-128"/>
                <a:cs typeface="Times New Roman" panose="02020603050405020304" pitchFamily="18" charset="0"/>
              </a:rPr>
              <a:t>①審査論文</a:t>
            </a:r>
            <a:endParaRPr lang="ja-JP" altLang="ja-JP" sz="2400" kern="100" dirty="0">
              <a:effectLst/>
              <a:latin typeface="ＭＳ Ｐゴシック" panose="020B0600070205080204" pitchFamily="34" charset="-128"/>
              <a:ea typeface="ＭＳ Ｐゴシック" panose="020B0600070205080204" pitchFamily="34" charset="-128"/>
              <a:cs typeface="SimSun" panose="02010600030101010101" pitchFamily="2" charset="-122"/>
            </a:endParaRPr>
          </a:p>
        </p:txBody>
      </p:sp>
      <p:sp>
        <p:nvSpPr>
          <p:cNvPr id="7" name="テキスト ボックス 6">
            <a:extLst>
              <a:ext uri="{FF2B5EF4-FFF2-40B4-BE49-F238E27FC236}">
                <a16:creationId xmlns:a16="http://schemas.microsoft.com/office/drawing/2014/main" id="{06868D5B-21EA-838A-DF55-4C5BF58B94C1}"/>
              </a:ext>
            </a:extLst>
          </p:cNvPr>
          <p:cNvSpPr txBox="1"/>
          <p:nvPr/>
        </p:nvSpPr>
        <p:spPr>
          <a:xfrm>
            <a:off x="5008720" y="840710"/>
            <a:ext cx="4391758" cy="348813"/>
          </a:xfrm>
          <a:prstGeom prst="rect">
            <a:avLst/>
          </a:prstGeom>
          <a:noFill/>
        </p:spPr>
        <p:txBody>
          <a:bodyPr wrap="square">
            <a:spAutoFit/>
          </a:bodyPr>
          <a:lstStyle/>
          <a:p>
            <a:pPr lvl="0">
              <a:lnSpc>
                <a:spcPts val="2000"/>
              </a:lnSpc>
              <a:buSzPts val="1100"/>
            </a:pPr>
            <a:r>
              <a:rPr lang="zh-TW" altLang="en-US" sz="2400" b="1" kern="100" dirty="0">
                <a:latin typeface="ＭＳ Ｐゴシック" panose="020B0600070205080204" pitchFamily="34" charset="-128"/>
                <a:ea typeface="ＭＳ Ｐゴシック" panose="020B0600070205080204" pitchFamily="34" charset="-128"/>
                <a:cs typeface="Times New Roman" panose="02020603050405020304" pitchFamily="18" charset="0"/>
              </a:rPr>
              <a:t>②論文（口頭発表）</a:t>
            </a:r>
            <a:endParaRPr lang="ja-JP" altLang="ja-JP" sz="2400" kern="100" dirty="0">
              <a:effectLst/>
              <a:latin typeface="ＭＳ Ｐゴシック" panose="020B0600070205080204" pitchFamily="34" charset="-128"/>
              <a:ea typeface="ＭＳ Ｐゴシック" panose="020B0600070205080204" pitchFamily="34" charset="-128"/>
              <a:cs typeface="SimSun" panose="02010600030101010101" pitchFamily="2" charset="-122"/>
            </a:endParaRPr>
          </a:p>
        </p:txBody>
      </p:sp>
    </p:spTree>
    <p:extLst>
      <p:ext uri="{BB962C8B-B14F-4D97-AF65-F5344CB8AC3E}">
        <p14:creationId xmlns:p14="http://schemas.microsoft.com/office/powerpoint/2010/main" val="4139797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6305A-26BE-4EFA-8679-5D9A406306C4}"/>
            </a:ext>
          </a:extLst>
        </p:cNvPr>
        <p:cNvGrpSpPr/>
        <p:nvPr/>
      </p:nvGrpSpPr>
      <p:grpSpPr>
        <a:xfrm>
          <a:off x="0" y="0"/>
          <a:ext cx="0" cy="0"/>
          <a:chOff x="0" y="0"/>
          <a:chExt cx="0" cy="0"/>
        </a:xfrm>
      </p:grpSpPr>
      <p:pic>
        <p:nvPicPr>
          <p:cNvPr id="3" name="図 2" descr="屋内, 人, 男, コンピュータ が含まれている画像&#10;&#10;AI 生成コンテンツは誤りを含む可能性があります。">
            <a:extLst>
              <a:ext uri="{FF2B5EF4-FFF2-40B4-BE49-F238E27FC236}">
                <a16:creationId xmlns:a16="http://schemas.microsoft.com/office/drawing/2014/main" id="{7EBF8DC7-9A5C-22B8-40B3-A71F3041ED08}"/>
              </a:ext>
            </a:extLst>
          </p:cNvPr>
          <p:cNvPicPr>
            <a:picLocks noChangeAspect="1"/>
          </p:cNvPicPr>
          <p:nvPr/>
        </p:nvPicPr>
        <p:blipFill>
          <a:blip r:embed="rId3"/>
          <a:stretch>
            <a:fillRect/>
          </a:stretch>
        </p:blipFill>
        <p:spPr>
          <a:xfrm>
            <a:off x="704383" y="1007792"/>
            <a:ext cx="5237355" cy="3928016"/>
          </a:xfrm>
          <a:prstGeom prst="rect">
            <a:avLst/>
          </a:prstGeom>
        </p:spPr>
      </p:pic>
      <p:pic>
        <p:nvPicPr>
          <p:cNvPr id="7" name="図 6" descr="部屋に備えている数々の椅子&#10;&#10;AI 生成コンテンツは誤りを含む可能性があります。">
            <a:extLst>
              <a:ext uri="{FF2B5EF4-FFF2-40B4-BE49-F238E27FC236}">
                <a16:creationId xmlns:a16="http://schemas.microsoft.com/office/drawing/2014/main" id="{470ACD46-7E1F-7E66-4063-01EB26C077D2}"/>
              </a:ext>
            </a:extLst>
          </p:cNvPr>
          <p:cNvPicPr>
            <a:picLocks noChangeAspect="1"/>
          </p:cNvPicPr>
          <p:nvPr/>
        </p:nvPicPr>
        <p:blipFill>
          <a:blip r:embed="rId4"/>
          <a:stretch>
            <a:fillRect/>
          </a:stretch>
        </p:blipFill>
        <p:spPr>
          <a:xfrm>
            <a:off x="6250264" y="1007792"/>
            <a:ext cx="5315415" cy="3986561"/>
          </a:xfrm>
          <a:prstGeom prst="rect">
            <a:avLst/>
          </a:prstGeom>
        </p:spPr>
      </p:pic>
      <p:sp>
        <p:nvSpPr>
          <p:cNvPr id="2" name="テキスト ボックス 1">
            <a:extLst>
              <a:ext uri="{FF2B5EF4-FFF2-40B4-BE49-F238E27FC236}">
                <a16:creationId xmlns:a16="http://schemas.microsoft.com/office/drawing/2014/main" id="{F4FD8629-BCC8-8A29-A506-64F343627A75}"/>
              </a:ext>
            </a:extLst>
          </p:cNvPr>
          <p:cNvSpPr txBox="1"/>
          <p:nvPr/>
        </p:nvSpPr>
        <p:spPr>
          <a:xfrm>
            <a:off x="4151038" y="5209858"/>
            <a:ext cx="3581400" cy="523220"/>
          </a:xfrm>
          <a:prstGeom prst="rect">
            <a:avLst/>
          </a:prstGeom>
          <a:noFill/>
        </p:spPr>
        <p:txBody>
          <a:bodyPr wrap="square">
            <a:spAutoFit/>
          </a:bodyPr>
          <a:lstStyle/>
          <a:p>
            <a:pPr algn="ctr"/>
            <a:r>
              <a:rPr lang="ja-JP" altLang="en-US" sz="2800" dirty="0">
                <a:latin typeface="ＭＳ Ｐゴシック" panose="020B0600070205080204" pitchFamily="34" charset="-128"/>
                <a:ea typeface="ＭＳ Ｐゴシック" panose="020B0600070205080204" pitchFamily="34" charset="-128"/>
              </a:rPr>
              <a:t>審査発表</a:t>
            </a:r>
          </a:p>
        </p:txBody>
      </p:sp>
    </p:spTree>
    <p:extLst>
      <p:ext uri="{BB962C8B-B14F-4D97-AF65-F5344CB8AC3E}">
        <p14:creationId xmlns:p14="http://schemas.microsoft.com/office/powerpoint/2010/main" val="541719336"/>
      </p:ext>
    </p:extLst>
  </p:cSld>
  <p:clrMapOvr>
    <a:masterClrMapping/>
  </p:clrMapOvr>
  <mc:AlternateContent xmlns:mc="http://schemas.openxmlformats.org/markup-compatibility/2006" xmlns:p14="http://schemas.microsoft.com/office/powerpoint/2010/main">
    <mc:Choice Requires="p14">
      <p:transition spd="slow" p14:dur="2000" advTm="2098"/>
    </mc:Choice>
    <mc:Fallback xmlns="">
      <p:transition spd="slow" advTm="209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4FAD0-A46F-655A-541E-54C21EF12BB5}"/>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76709482-39D3-3CC4-61AE-AA178A91D6AD}"/>
              </a:ext>
            </a:extLst>
          </p:cNvPr>
          <p:cNvSpPr txBox="1"/>
          <p:nvPr/>
        </p:nvSpPr>
        <p:spPr>
          <a:xfrm>
            <a:off x="258033" y="31530"/>
            <a:ext cx="3334732" cy="369332"/>
          </a:xfrm>
          <a:prstGeom prst="rect">
            <a:avLst/>
          </a:prstGeom>
          <a:noFill/>
        </p:spPr>
        <p:txBody>
          <a:bodyPr wrap="square" lIns="0" tIns="0" rIns="0" bIns="0">
            <a:spAutoFit/>
          </a:bodyPr>
          <a:lstStyle/>
          <a:p>
            <a:r>
              <a:rPr lang="en-US" altLang="ja-JP" sz="2400" b="1" dirty="0">
                <a:solidFill>
                  <a:schemeClr val="bg1"/>
                </a:solidFill>
                <a:latin typeface="ＭＳ Ｐゴシック" panose="020B0600070205080204" pitchFamily="34" charset="-128"/>
                <a:ea typeface="ＭＳ Ｐゴシック" panose="020B0600070205080204" pitchFamily="34" charset="-128"/>
              </a:rPr>
              <a:t>2. </a:t>
            </a:r>
            <a:r>
              <a:rPr lang="ja-JP" altLang="en-US" sz="2400" b="1" dirty="0">
                <a:solidFill>
                  <a:schemeClr val="bg1"/>
                </a:solidFill>
                <a:latin typeface="ＭＳ Ｐゴシック" panose="020B0600070205080204" pitchFamily="34" charset="-128"/>
                <a:ea typeface="ＭＳ Ｐゴシック" panose="020B0600070205080204" pitchFamily="34" charset="-128"/>
              </a:rPr>
              <a:t>研究成果</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pic>
        <p:nvPicPr>
          <p:cNvPr id="4" name="図 3" descr="グラフィカル ユーザー インターフェイス&#10;&#10;AI 生成コンテンツは誤りを含む可能性があります。">
            <a:extLst>
              <a:ext uri="{FF2B5EF4-FFF2-40B4-BE49-F238E27FC236}">
                <a16:creationId xmlns:a16="http://schemas.microsoft.com/office/drawing/2014/main" id="{84C2247D-7510-FB6A-3142-79D219E80570}"/>
              </a:ext>
            </a:extLst>
          </p:cNvPr>
          <p:cNvPicPr>
            <a:picLocks noChangeAspect="1"/>
          </p:cNvPicPr>
          <p:nvPr/>
        </p:nvPicPr>
        <p:blipFill>
          <a:blip r:embed="rId3"/>
          <a:stretch>
            <a:fillRect/>
          </a:stretch>
        </p:blipFill>
        <p:spPr>
          <a:xfrm>
            <a:off x="5793340" y="2002317"/>
            <a:ext cx="2982731" cy="2233734"/>
          </a:xfrm>
          <a:prstGeom prst="rect">
            <a:avLst/>
          </a:prstGeom>
        </p:spPr>
      </p:pic>
      <p:sp>
        <p:nvSpPr>
          <p:cNvPr id="8" name="テキスト ボックス 7">
            <a:extLst>
              <a:ext uri="{FF2B5EF4-FFF2-40B4-BE49-F238E27FC236}">
                <a16:creationId xmlns:a16="http://schemas.microsoft.com/office/drawing/2014/main" id="{2EF9DC3F-A92A-45B9-613A-7F37DADC6D06}"/>
              </a:ext>
            </a:extLst>
          </p:cNvPr>
          <p:cNvSpPr txBox="1"/>
          <p:nvPr/>
        </p:nvSpPr>
        <p:spPr>
          <a:xfrm>
            <a:off x="5793340" y="4349572"/>
            <a:ext cx="2982731" cy="646331"/>
          </a:xfrm>
          <a:prstGeom prst="rect">
            <a:avLst/>
          </a:prstGeom>
          <a:noFill/>
        </p:spPr>
        <p:txBody>
          <a:bodyPr wrap="square">
            <a:spAutoFit/>
          </a:bodyPr>
          <a:lstStyle/>
          <a:p>
            <a:pPr algn="ctr"/>
            <a:r>
              <a:rPr lang="ja-JP" altLang="ja-JP" dirty="0"/>
              <a:t>図３ モロッコ・マラケシュ</a:t>
            </a:r>
            <a:r>
              <a:rPr lang="en-US" altLang="ja-JP" dirty="0"/>
              <a:t>BIM</a:t>
            </a:r>
            <a:r>
              <a:rPr lang="ja-JP" altLang="ja-JP" dirty="0"/>
              <a:t>サミット</a:t>
            </a:r>
          </a:p>
        </p:txBody>
      </p:sp>
      <p:pic>
        <p:nvPicPr>
          <p:cNvPr id="9" name="図 8" descr="テキスト&#10;&#10;AI 生成コンテンツは誤りを含む可能性があります。">
            <a:extLst>
              <a:ext uri="{FF2B5EF4-FFF2-40B4-BE49-F238E27FC236}">
                <a16:creationId xmlns:a16="http://schemas.microsoft.com/office/drawing/2014/main" id="{EB6D79B0-58E9-2563-49E0-E73F10C82546}"/>
              </a:ext>
            </a:extLst>
          </p:cNvPr>
          <p:cNvPicPr>
            <a:picLocks noChangeAspect="1"/>
          </p:cNvPicPr>
          <p:nvPr/>
        </p:nvPicPr>
        <p:blipFill>
          <a:blip r:embed="rId4"/>
          <a:stretch>
            <a:fillRect/>
          </a:stretch>
        </p:blipFill>
        <p:spPr>
          <a:xfrm>
            <a:off x="8890583" y="1997438"/>
            <a:ext cx="2982731" cy="2236174"/>
          </a:xfrm>
          <a:prstGeom prst="rect">
            <a:avLst/>
          </a:prstGeom>
        </p:spPr>
      </p:pic>
      <p:sp>
        <p:nvSpPr>
          <p:cNvPr id="10" name="テキスト ボックス 9">
            <a:extLst>
              <a:ext uri="{FF2B5EF4-FFF2-40B4-BE49-F238E27FC236}">
                <a16:creationId xmlns:a16="http://schemas.microsoft.com/office/drawing/2014/main" id="{4FACE41B-2E35-157F-E391-CD6EE94C37FD}"/>
              </a:ext>
            </a:extLst>
          </p:cNvPr>
          <p:cNvSpPr txBox="1"/>
          <p:nvPr/>
        </p:nvSpPr>
        <p:spPr>
          <a:xfrm>
            <a:off x="8776071" y="4349571"/>
            <a:ext cx="3301417" cy="646331"/>
          </a:xfrm>
          <a:prstGeom prst="rect">
            <a:avLst/>
          </a:prstGeom>
          <a:noFill/>
        </p:spPr>
        <p:txBody>
          <a:bodyPr wrap="square">
            <a:spAutoFit/>
          </a:bodyPr>
          <a:lstStyle/>
          <a:p>
            <a:pPr algn="ctr"/>
            <a:r>
              <a:rPr lang="ja-JP" altLang="ja-JP" dirty="0"/>
              <a:t>図４ スペイン・バレンシア</a:t>
            </a:r>
            <a:r>
              <a:rPr lang="en-US" altLang="ja-JP" dirty="0"/>
              <a:t>BIM</a:t>
            </a:r>
            <a:r>
              <a:rPr lang="ja-JP" altLang="ja-JP" dirty="0"/>
              <a:t>サミット</a:t>
            </a:r>
          </a:p>
        </p:txBody>
      </p:sp>
      <p:sp>
        <p:nvSpPr>
          <p:cNvPr id="11" name="文本框 2">
            <a:extLst>
              <a:ext uri="{FF2B5EF4-FFF2-40B4-BE49-F238E27FC236}">
                <a16:creationId xmlns:a16="http://schemas.microsoft.com/office/drawing/2014/main" id="{B94AC15F-AB52-EEAC-1679-4EAC45CFFBE2}"/>
              </a:ext>
            </a:extLst>
          </p:cNvPr>
          <p:cNvSpPr txBox="1"/>
          <p:nvPr/>
        </p:nvSpPr>
        <p:spPr>
          <a:xfrm>
            <a:off x="215500" y="1192526"/>
            <a:ext cx="5351030" cy="4738092"/>
          </a:xfrm>
          <a:prstGeom prst="rect">
            <a:avLst/>
          </a:prstGeom>
          <a:noFill/>
        </p:spPr>
        <p:txBody>
          <a:bodyPr wrap="square" rtlCol="0">
            <a:spAutoFit/>
          </a:bodyPr>
          <a:lstStyle>
            <a:defPPr>
              <a:defRPr lang="zh-CN"/>
            </a:defPPr>
            <a:lvl1pPr>
              <a:defRPr kumimoji="1" sz="1600" b="1" spc="120">
                <a:solidFill>
                  <a:schemeClr val="tx1">
                    <a:lumMod val="75000"/>
                    <a:lumOff val="25000"/>
                  </a:schemeClr>
                </a:solidFill>
                <a:latin typeface="Microsoft YaHei" panose="020B0503020204020204" pitchFamily="34" charset="-122"/>
                <a:ea typeface="Microsoft YaHei" panose="020B0503020204020204" pitchFamily="34" charset="-122"/>
              </a:defRPr>
            </a:lvl1pPr>
          </a:lstStyle>
          <a:p>
            <a:pPr marL="285750" indent="-285750">
              <a:lnSpc>
                <a:spcPct val="130000"/>
              </a:lnSpc>
              <a:buSzPct val="70000"/>
              <a:buFont typeface="Wingdings" pitchFamily="2" charset="2"/>
              <a:buChar char="l"/>
            </a:pPr>
            <a:r>
              <a:rPr lang="en-US" altLang="zh-CN" sz="1800" b="0" dirty="0">
                <a:latin typeface="Arial" panose="020B0604020202020204" pitchFamily="34" charset="0"/>
                <a:cs typeface="Arial" panose="020B0604020202020204" pitchFamily="34" charset="0"/>
              </a:rPr>
              <a:t>Web-based IFC Visualization Approach in MEP Engineering for the optimum management of building energy in HVAC -A case study in duct design-. </a:t>
            </a:r>
            <a:r>
              <a:rPr lang="en-US" altLang="zh-CN" sz="1800" b="0" dirty="0" err="1">
                <a:latin typeface="Arial" panose="020B0604020202020204" pitchFamily="34" charset="0"/>
                <a:cs typeface="Arial" panose="020B0604020202020204" pitchFamily="34" charset="0"/>
              </a:rPr>
              <a:t>buildingSMART</a:t>
            </a:r>
            <a:r>
              <a:rPr lang="en-US" altLang="zh-CN" sz="1800" b="0" dirty="0">
                <a:latin typeface="Arial" panose="020B0604020202020204" pitchFamily="34" charset="0"/>
                <a:cs typeface="Arial" panose="020B0604020202020204" pitchFamily="34" charset="0"/>
              </a:rPr>
              <a:t> International Summit - Marrakesh 2024, Morocco, Oct. 1-3, 2024 </a:t>
            </a:r>
            <a:r>
              <a:rPr lang="en-US" altLang="ja-JP" sz="1800" dirty="0"/>
              <a:t>(</a:t>
            </a:r>
            <a:r>
              <a:rPr lang="ja-JP" altLang="ja-JP" sz="1800" dirty="0"/>
              <a:t>モロッコ・マラケシュ</a:t>
            </a:r>
            <a:r>
              <a:rPr lang="en-US" altLang="ja-JP" sz="1800" dirty="0"/>
              <a:t>BIM</a:t>
            </a:r>
            <a:r>
              <a:rPr lang="ja-JP" altLang="ja-JP" sz="1800" dirty="0"/>
              <a:t>サミット</a:t>
            </a:r>
            <a:r>
              <a:rPr lang="en-US" altLang="ja-JP" sz="1800" dirty="0"/>
              <a:t>(</a:t>
            </a:r>
            <a:r>
              <a:rPr lang="ja-JP" altLang="ja-JP" sz="1800" dirty="0"/>
              <a:t>図３</a:t>
            </a:r>
            <a:r>
              <a:rPr lang="en-US" altLang="ja-JP" sz="1800" dirty="0"/>
              <a:t>))</a:t>
            </a:r>
          </a:p>
          <a:p>
            <a:pPr marL="285750" indent="-285750">
              <a:lnSpc>
                <a:spcPct val="130000"/>
              </a:lnSpc>
              <a:buSzPct val="70000"/>
              <a:buFont typeface="Wingdings" pitchFamily="2" charset="2"/>
              <a:buChar char="l"/>
            </a:pPr>
            <a:endParaRPr lang="en-US" altLang="ja-JP" sz="1800" dirty="0"/>
          </a:p>
          <a:p>
            <a:pPr marL="285750" indent="-285750">
              <a:lnSpc>
                <a:spcPct val="130000"/>
              </a:lnSpc>
              <a:buSzPct val="70000"/>
              <a:buFont typeface="Wingdings" pitchFamily="2" charset="2"/>
              <a:buChar char="l"/>
            </a:pPr>
            <a:r>
              <a:rPr lang="en-US" altLang="ja-JP" sz="1800" b="0" dirty="0">
                <a:latin typeface="Arial" panose="020B0604020202020204" pitchFamily="34" charset="0"/>
                <a:cs typeface="Arial" panose="020B0604020202020204" pitchFamily="34" charset="0"/>
              </a:rPr>
              <a:t>Development of a Lightweight BIM System for Duct Design. </a:t>
            </a:r>
            <a:r>
              <a:rPr lang="en-US" altLang="ja-JP" sz="1800" b="0" dirty="0" err="1">
                <a:latin typeface="Arial" panose="020B0604020202020204" pitchFamily="34" charset="0"/>
                <a:cs typeface="Arial" panose="020B0604020202020204" pitchFamily="34" charset="0"/>
              </a:rPr>
              <a:t>buildingSMART</a:t>
            </a:r>
            <a:r>
              <a:rPr lang="en-US" altLang="ja-JP" sz="1800" b="0" dirty="0">
                <a:latin typeface="Arial" panose="020B0604020202020204" pitchFamily="34" charset="0"/>
                <a:cs typeface="Arial" panose="020B0604020202020204" pitchFamily="34" charset="0"/>
              </a:rPr>
              <a:t> International Summit - Valencia 2024, Spain. March 14, 2024  </a:t>
            </a:r>
          </a:p>
          <a:p>
            <a:pPr marL="285750" indent="-285750">
              <a:lnSpc>
                <a:spcPct val="130000"/>
              </a:lnSpc>
              <a:buSzPct val="70000"/>
              <a:buFont typeface="Wingdings" pitchFamily="2" charset="2"/>
              <a:buChar char="l"/>
            </a:pPr>
            <a:r>
              <a:rPr lang="en-US" altLang="ja-JP" sz="1800" dirty="0"/>
              <a:t>(</a:t>
            </a:r>
            <a:r>
              <a:rPr lang="ja-JP" altLang="ja-JP" sz="1800" dirty="0"/>
              <a:t>スペイン・バレンシア</a:t>
            </a:r>
            <a:r>
              <a:rPr lang="en-US" altLang="ja-JP" sz="1800" dirty="0"/>
              <a:t>BIM</a:t>
            </a:r>
            <a:r>
              <a:rPr lang="ja-JP" altLang="ja-JP" sz="1800" dirty="0"/>
              <a:t>サミット</a:t>
            </a:r>
            <a:r>
              <a:rPr lang="en-US" altLang="ja-JP" sz="1800" dirty="0"/>
              <a:t>(</a:t>
            </a:r>
            <a:r>
              <a:rPr lang="ja-JP" altLang="ja-JP" sz="1800" dirty="0"/>
              <a:t>図４</a:t>
            </a:r>
            <a:r>
              <a:rPr lang="en-US" altLang="ja-JP" sz="1800" dirty="0"/>
              <a:t>))</a:t>
            </a:r>
            <a:endParaRPr lang="en-US" altLang="zh-CN" sz="1800" dirty="0">
              <a:latin typeface="Arial" panose="020B0604020202020204" pitchFamily="34" charset="0"/>
              <a:cs typeface="Arial" panose="020B0604020202020204" pitchFamily="34" charset="0"/>
            </a:endParaRPr>
          </a:p>
        </p:txBody>
      </p:sp>
      <p:sp>
        <p:nvSpPr>
          <p:cNvPr id="12" name="テキスト ボックス 11">
            <a:extLst>
              <a:ext uri="{FF2B5EF4-FFF2-40B4-BE49-F238E27FC236}">
                <a16:creationId xmlns:a16="http://schemas.microsoft.com/office/drawing/2014/main" id="{FD19B0BB-DE00-3B66-A72B-BBD57D0AA9D5}"/>
              </a:ext>
            </a:extLst>
          </p:cNvPr>
          <p:cNvSpPr txBox="1"/>
          <p:nvPr/>
        </p:nvSpPr>
        <p:spPr>
          <a:xfrm>
            <a:off x="454411" y="698748"/>
            <a:ext cx="4474427" cy="348813"/>
          </a:xfrm>
          <a:prstGeom prst="rect">
            <a:avLst/>
          </a:prstGeom>
          <a:noFill/>
        </p:spPr>
        <p:txBody>
          <a:bodyPr wrap="square">
            <a:spAutoFit/>
          </a:bodyPr>
          <a:lstStyle/>
          <a:p>
            <a:pPr lvl="0">
              <a:lnSpc>
                <a:spcPts val="2000"/>
              </a:lnSpc>
              <a:buSzPts val="1100"/>
            </a:pPr>
            <a:r>
              <a:rPr lang="zh-TW" altLang="en-US" sz="2400" b="1" kern="100" dirty="0">
                <a:latin typeface="ＭＳ Ｐゴシック" panose="020B0600070205080204" pitchFamily="34" charset="-128"/>
                <a:ea typeface="ＭＳ Ｐゴシック" panose="020B0600070205080204" pitchFamily="34" charset="-128"/>
                <a:cs typeface="Times New Roman" panose="02020603050405020304" pitchFamily="18" charset="0"/>
              </a:rPr>
              <a:t>③国際会議（口頭発表）</a:t>
            </a:r>
            <a:endParaRPr lang="ja-JP" altLang="ja-JP" sz="2400" kern="100" dirty="0">
              <a:effectLst/>
              <a:latin typeface="ＭＳ Ｐゴシック" panose="020B0600070205080204" pitchFamily="34" charset="-128"/>
              <a:ea typeface="ＭＳ Ｐゴシック" panose="020B0600070205080204" pitchFamily="34" charset="-128"/>
              <a:cs typeface="SimSun" panose="02010600030101010101" pitchFamily="2" charset="-122"/>
            </a:endParaRPr>
          </a:p>
        </p:txBody>
      </p:sp>
    </p:spTree>
    <p:extLst>
      <p:ext uri="{BB962C8B-B14F-4D97-AF65-F5344CB8AC3E}">
        <p14:creationId xmlns:p14="http://schemas.microsoft.com/office/powerpoint/2010/main" val="15748868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B43E9-E4AC-A5C5-5CA7-0A4409F34044}"/>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ECBCC6DF-9AC9-AA5D-F97E-8BDC877C0270}"/>
              </a:ext>
            </a:extLst>
          </p:cNvPr>
          <p:cNvSpPr txBox="1"/>
          <p:nvPr/>
        </p:nvSpPr>
        <p:spPr>
          <a:xfrm>
            <a:off x="258033" y="31530"/>
            <a:ext cx="3334732" cy="369332"/>
          </a:xfrm>
          <a:prstGeom prst="rect">
            <a:avLst/>
          </a:prstGeom>
          <a:noFill/>
        </p:spPr>
        <p:txBody>
          <a:bodyPr wrap="square" lIns="0" tIns="0" rIns="0" bIns="0">
            <a:spAutoFit/>
          </a:bodyPr>
          <a:lstStyle/>
          <a:p>
            <a:r>
              <a:rPr lang="en-US" altLang="ja-JP" sz="2400" b="1" dirty="0">
                <a:solidFill>
                  <a:schemeClr val="bg1"/>
                </a:solidFill>
                <a:latin typeface="ＭＳ Ｐゴシック" panose="020B0600070205080204" pitchFamily="34" charset="-128"/>
                <a:ea typeface="ＭＳ Ｐゴシック" panose="020B0600070205080204" pitchFamily="34" charset="-128"/>
              </a:rPr>
              <a:t>2. </a:t>
            </a:r>
            <a:r>
              <a:rPr lang="ja-JP" altLang="en-US" sz="2400" b="1" dirty="0">
                <a:solidFill>
                  <a:schemeClr val="bg1"/>
                </a:solidFill>
                <a:latin typeface="ＭＳ Ｐゴシック" panose="020B0600070205080204" pitchFamily="34" charset="-128"/>
                <a:ea typeface="ＭＳ Ｐゴシック" panose="020B0600070205080204" pitchFamily="34" charset="-128"/>
              </a:rPr>
              <a:t>研究成果</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
        <p:nvSpPr>
          <p:cNvPr id="12" name="テキスト ボックス 11">
            <a:extLst>
              <a:ext uri="{FF2B5EF4-FFF2-40B4-BE49-F238E27FC236}">
                <a16:creationId xmlns:a16="http://schemas.microsoft.com/office/drawing/2014/main" id="{F781E05C-4BC8-B3AB-D062-FE46C3F7B809}"/>
              </a:ext>
            </a:extLst>
          </p:cNvPr>
          <p:cNvSpPr txBox="1"/>
          <p:nvPr/>
        </p:nvSpPr>
        <p:spPr>
          <a:xfrm>
            <a:off x="454409" y="761882"/>
            <a:ext cx="5455735" cy="348813"/>
          </a:xfrm>
          <a:prstGeom prst="rect">
            <a:avLst/>
          </a:prstGeom>
          <a:noFill/>
        </p:spPr>
        <p:txBody>
          <a:bodyPr wrap="square">
            <a:spAutoFit/>
          </a:bodyPr>
          <a:lstStyle/>
          <a:p>
            <a:pPr lvl="0">
              <a:lnSpc>
                <a:spcPts val="2000"/>
              </a:lnSpc>
              <a:buSzPts val="1100"/>
            </a:pPr>
            <a:r>
              <a:rPr lang="ja-JP" altLang="en-US" sz="2400" b="1" kern="100" dirty="0">
                <a:latin typeface="ＭＳ Ｐゴシック" panose="020B0600070205080204" pitchFamily="34" charset="-128"/>
                <a:ea typeface="ＭＳ Ｐゴシック" panose="020B0600070205080204" pitchFamily="34" charset="-128"/>
                <a:cs typeface="Times New Roman" panose="02020603050405020304" pitchFamily="18" charset="0"/>
              </a:rPr>
              <a:t>④</a:t>
            </a:r>
            <a:r>
              <a:rPr lang="en-US" altLang="ja-JP" sz="2400" b="1" kern="100" dirty="0">
                <a:latin typeface="ＭＳ Ｐゴシック" panose="020B0600070205080204" pitchFamily="34" charset="-128"/>
                <a:ea typeface="ＭＳ Ｐゴシック" panose="020B0600070205080204" pitchFamily="34" charset="-128"/>
                <a:cs typeface="Times New Roman" panose="02020603050405020304" pitchFamily="18" charset="0"/>
              </a:rPr>
              <a:t>3D</a:t>
            </a:r>
            <a:r>
              <a:rPr lang="ja-JP" altLang="en-US" sz="2400" b="1" kern="100" dirty="0">
                <a:latin typeface="ＭＳ Ｐゴシック" panose="020B0600070205080204" pitchFamily="34" charset="-128"/>
                <a:ea typeface="ＭＳ Ｐゴシック" panose="020B0600070205080204" pitchFamily="34" charset="-128"/>
                <a:cs typeface="Times New Roman" panose="02020603050405020304" pitchFamily="18" charset="0"/>
              </a:rPr>
              <a:t>都市モデルの開発コンテスト</a:t>
            </a:r>
            <a:endParaRPr lang="ja-JP" altLang="ja-JP" sz="2400" kern="100" dirty="0">
              <a:effectLst/>
              <a:latin typeface="ＭＳ Ｐゴシック" panose="020B0600070205080204" pitchFamily="34" charset="-128"/>
              <a:ea typeface="ＭＳ Ｐゴシック" panose="020B0600070205080204" pitchFamily="34" charset="-128"/>
              <a:cs typeface="SimSun" panose="02010600030101010101" pitchFamily="2" charset="-122"/>
            </a:endParaRPr>
          </a:p>
        </p:txBody>
      </p:sp>
      <p:pic>
        <p:nvPicPr>
          <p:cNvPr id="2" name="図 1" descr="ダイアグラム が含まれている画像&#10;&#10;AI 生成コンテンツは誤りを含む可能性があります。">
            <a:extLst>
              <a:ext uri="{FF2B5EF4-FFF2-40B4-BE49-F238E27FC236}">
                <a16:creationId xmlns:a16="http://schemas.microsoft.com/office/drawing/2014/main" id="{E3FDE067-9E24-E990-C63E-B0C5F7A7A23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3075" y="1470967"/>
            <a:ext cx="6147615" cy="3510995"/>
          </a:xfrm>
          <a:prstGeom prst="rect">
            <a:avLst/>
          </a:prstGeom>
          <a:noFill/>
          <a:ln>
            <a:noFill/>
          </a:ln>
        </p:spPr>
      </p:pic>
      <p:pic>
        <p:nvPicPr>
          <p:cNvPr id="3" name="図 2" descr="人, 男, 屋内, フロント が含まれている画像&#10;&#10;AI 生成コンテンツは誤りを含む可能性があります。">
            <a:extLst>
              <a:ext uri="{FF2B5EF4-FFF2-40B4-BE49-F238E27FC236}">
                <a16:creationId xmlns:a16="http://schemas.microsoft.com/office/drawing/2014/main" id="{BF9B60CB-E83B-7E94-482D-1991A3C8737E}"/>
              </a:ext>
            </a:extLst>
          </p:cNvPr>
          <p:cNvPicPr>
            <a:picLocks noChangeAspect="1"/>
          </p:cNvPicPr>
          <p:nvPr/>
        </p:nvPicPr>
        <p:blipFill>
          <a:blip r:embed="rId4"/>
          <a:stretch>
            <a:fillRect/>
          </a:stretch>
        </p:blipFill>
        <p:spPr>
          <a:xfrm>
            <a:off x="6438222" y="2271179"/>
            <a:ext cx="5515885" cy="2512736"/>
          </a:xfrm>
          <a:prstGeom prst="rect">
            <a:avLst/>
          </a:prstGeom>
        </p:spPr>
      </p:pic>
      <p:sp>
        <p:nvSpPr>
          <p:cNvPr id="6" name="テキスト ボックス 5">
            <a:extLst>
              <a:ext uri="{FF2B5EF4-FFF2-40B4-BE49-F238E27FC236}">
                <a16:creationId xmlns:a16="http://schemas.microsoft.com/office/drawing/2014/main" id="{40F062AE-92AF-472E-D31B-CC37C6892375}"/>
              </a:ext>
            </a:extLst>
          </p:cNvPr>
          <p:cNvSpPr txBox="1"/>
          <p:nvPr/>
        </p:nvSpPr>
        <p:spPr>
          <a:xfrm>
            <a:off x="4004090" y="5241875"/>
            <a:ext cx="4183820" cy="646331"/>
          </a:xfrm>
          <a:prstGeom prst="rect">
            <a:avLst/>
          </a:prstGeom>
          <a:noFill/>
        </p:spPr>
        <p:txBody>
          <a:bodyPr wrap="square">
            <a:spAutoFit/>
          </a:bodyPr>
          <a:lstStyle/>
          <a:p>
            <a:pPr algn="ctr"/>
            <a:r>
              <a:rPr lang="ja-JP" altLang="ja-JP" dirty="0"/>
              <a:t>図５ ３Ｄ都市モデルと広告連携アプリ（</a:t>
            </a:r>
            <a:r>
              <a:rPr lang="en-US" altLang="ja-JP" dirty="0"/>
              <a:t>EASY GO</a:t>
            </a:r>
            <a:r>
              <a:rPr lang="ja-JP" altLang="ja-JP" dirty="0"/>
              <a:t>）</a:t>
            </a:r>
          </a:p>
        </p:txBody>
      </p:sp>
    </p:spTree>
    <p:extLst>
      <p:ext uri="{BB962C8B-B14F-4D97-AF65-F5344CB8AC3E}">
        <p14:creationId xmlns:p14="http://schemas.microsoft.com/office/powerpoint/2010/main" val="38025392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FFB66-419C-1794-5BDC-787E830AF2A6}"/>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FD205EFA-456D-67E2-DF01-407C9A3CBB11}"/>
              </a:ext>
            </a:extLst>
          </p:cNvPr>
          <p:cNvSpPr txBox="1"/>
          <p:nvPr/>
        </p:nvSpPr>
        <p:spPr>
          <a:xfrm>
            <a:off x="258033" y="31530"/>
            <a:ext cx="3334732" cy="369332"/>
          </a:xfrm>
          <a:prstGeom prst="rect">
            <a:avLst/>
          </a:prstGeom>
          <a:noFill/>
        </p:spPr>
        <p:txBody>
          <a:bodyPr wrap="square" lIns="0" tIns="0" rIns="0" bIns="0">
            <a:spAutoFit/>
          </a:bodyPr>
          <a:lstStyle/>
          <a:p>
            <a:r>
              <a:rPr lang="en-US" altLang="ja-JP" sz="2400" b="1" dirty="0">
                <a:solidFill>
                  <a:schemeClr val="bg1"/>
                </a:solidFill>
                <a:latin typeface="ＭＳ Ｐゴシック" panose="020B0600070205080204" pitchFamily="34" charset="-128"/>
                <a:ea typeface="ＭＳ Ｐゴシック" panose="020B0600070205080204" pitchFamily="34" charset="-128"/>
              </a:rPr>
              <a:t>2. </a:t>
            </a:r>
            <a:r>
              <a:rPr lang="ja-JP" altLang="en-US" sz="2400" b="1" dirty="0">
                <a:solidFill>
                  <a:schemeClr val="bg1"/>
                </a:solidFill>
                <a:latin typeface="ＭＳ Ｐゴシック" panose="020B0600070205080204" pitchFamily="34" charset="-128"/>
                <a:ea typeface="ＭＳ Ｐゴシック" panose="020B0600070205080204" pitchFamily="34" charset="-128"/>
              </a:rPr>
              <a:t>研究成果</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
        <p:nvSpPr>
          <p:cNvPr id="12" name="テキスト ボックス 11">
            <a:extLst>
              <a:ext uri="{FF2B5EF4-FFF2-40B4-BE49-F238E27FC236}">
                <a16:creationId xmlns:a16="http://schemas.microsoft.com/office/drawing/2014/main" id="{57066911-6D01-C396-5574-789A34B301AD}"/>
              </a:ext>
            </a:extLst>
          </p:cNvPr>
          <p:cNvSpPr txBox="1"/>
          <p:nvPr/>
        </p:nvSpPr>
        <p:spPr>
          <a:xfrm>
            <a:off x="454409" y="587475"/>
            <a:ext cx="5455735" cy="348813"/>
          </a:xfrm>
          <a:prstGeom prst="rect">
            <a:avLst/>
          </a:prstGeom>
          <a:noFill/>
        </p:spPr>
        <p:txBody>
          <a:bodyPr wrap="square">
            <a:spAutoFit/>
          </a:bodyPr>
          <a:lstStyle/>
          <a:p>
            <a:pPr lvl="0">
              <a:lnSpc>
                <a:spcPts val="2000"/>
              </a:lnSpc>
              <a:buSzPts val="1100"/>
            </a:pPr>
            <a:r>
              <a:rPr lang="ja-JP" altLang="en-US" sz="2400" b="1" kern="100" dirty="0">
                <a:latin typeface="ＭＳ Ｐゴシック" panose="020B0600070205080204" pitchFamily="34" charset="-128"/>
                <a:ea typeface="ＭＳ Ｐゴシック" panose="020B0600070205080204" pitchFamily="34" charset="-128"/>
                <a:cs typeface="Times New Roman" panose="02020603050405020304" pitchFamily="18" charset="0"/>
              </a:rPr>
              <a:t>⑤受賞</a:t>
            </a:r>
            <a:endParaRPr lang="ja-JP" altLang="ja-JP" sz="2400" kern="100" dirty="0">
              <a:effectLst/>
              <a:latin typeface="ＭＳ Ｐゴシック" panose="020B0600070205080204" pitchFamily="34" charset="-128"/>
              <a:ea typeface="ＭＳ Ｐゴシック" panose="020B0600070205080204" pitchFamily="34" charset="-128"/>
              <a:cs typeface="SimSun" panose="02010600030101010101" pitchFamily="2" charset="-122"/>
            </a:endParaRPr>
          </a:p>
        </p:txBody>
      </p:sp>
      <p:sp>
        <p:nvSpPr>
          <p:cNvPr id="4" name="文本框 2">
            <a:extLst>
              <a:ext uri="{FF2B5EF4-FFF2-40B4-BE49-F238E27FC236}">
                <a16:creationId xmlns:a16="http://schemas.microsoft.com/office/drawing/2014/main" id="{DF129231-0F7F-373C-0AE6-609BA852EDDE}"/>
              </a:ext>
            </a:extLst>
          </p:cNvPr>
          <p:cNvSpPr txBox="1"/>
          <p:nvPr/>
        </p:nvSpPr>
        <p:spPr>
          <a:xfrm>
            <a:off x="365199" y="936288"/>
            <a:ext cx="5009689" cy="5442708"/>
          </a:xfrm>
          <a:prstGeom prst="rect">
            <a:avLst/>
          </a:prstGeom>
          <a:noFill/>
        </p:spPr>
        <p:txBody>
          <a:bodyPr wrap="square" rtlCol="0">
            <a:spAutoFit/>
          </a:bodyPr>
          <a:lstStyle>
            <a:defPPr>
              <a:defRPr lang="zh-CN"/>
            </a:defPPr>
            <a:lvl1pPr>
              <a:defRPr kumimoji="1" sz="1600" b="1" spc="120">
                <a:solidFill>
                  <a:schemeClr val="tx1">
                    <a:lumMod val="75000"/>
                    <a:lumOff val="25000"/>
                  </a:schemeClr>
                </a:solidFill>
                <a:latin typeface="Microsoft YaHei" panose="020B0503020204020204" pitchFamily="34" charset="-122"/>
                <a:ea typeface="Microsoft YaHei" panose="020B0503020204020204" pitchFamily="34" charset="-122"/>
              </a:defRPr>
            </a:lvl1pPr>
          </a:lstStyle>
          <a:p>
            <a:pPr marL="285750" indent="-285750">
              <a:lnSpc>
                <a:spcPct val="130000"/>
              </a:lnSpc>
              <a:buSzPct val="70000"/>
              <a:buFont typeface="Wingdings" pitchFamily="2" charset="2"/>
              <a:buChar char="l"/>
            </a:pPr>
            <a:r>
              <a:rPr lang="en-US" altLang="ja-JP" sz="1800" dirty="0">
                <a:latin typeface="ＭＳ Ｐゴシック" panose="020B0600070205080204" pitchFamily="34" charset="-128"/>
                <a:ea typeface="ＭＳ Ｐゴシック" panose="020B0600070205080204" pitchFamily="34" charset="-128"/>
              </a:rPr>
              <a:t>2024</a:t>
            </a:r>
            <a:r>
              <a:rPr lang="ja-JP" altLang="en-US" sz="1800" dirty="0">
                <a:latin typeface="ＭＳ Ｐゴシック" panose="020B0600070205080204" pitchFamily="34" charset="-128"/>
                <a:ea typeface="ＭＳ Ｐゴシック" panose="020B0600070205080204" pitchFamily="34" charset="-128"/>
              </a:rPr>
              <a:t>年</a:t>
            </a:r>
            <a:r>
              <a:rPr lang="en-US" altLang="ja-JP" sz="1800" dirty="0">
                <a:latin typeface="ＭＳ Ｐゴシック" panose="020B0600070205080204" pitchFamily="34" charset="-128"/>
                <a:ea typeface="ＭＳ Ｐゴシック" panose="020B0600070205080204" pitchFamily="34" charset="-128"/>
              </a:rPr>
              <a:t>10</a:t>
            </a:r>
            <a:r>
              <a:rPr lang="ja-JP" altLang="en-US" sz="1800" dirty="0">
                <a:latin typeface="ＭＳ Ｐゴシック" panose="020B0600070205080204" pitchFamily="34" charset="-128"/>
                <a:ea typeface="ＭＳ Ｐゴシック" panose="020B0600070205080204" pitchFamily="34" charset="-128"/>
              </a:rPr>
              <a:t>月</a:t>
            </a:r>
            <a:r>
              <a:rPr lang="en-US" altLang="ja-JP" sz="1800" dirty="0">
                <a:latin typeface="ＭＳ Ｐゴシック" panose="020B0600070205080204" pitchFamily="34" charset="-128"/>
                <a:ea typeface="ＭＳ Ｐゴシック" panose="020B0600070205080204" pitchFamily="34" charset="-128"/>
              </a:rPr>
              <a:t>12</a:t>
            </a:r>
            <a:r>
              <a:rPr lang="ja-JP" altLang="en-US" sz="1800" dirty="0">
                <a:latin typeface="ＭＳ Ｐゴシック" panose="020B0600070205080204" pitchFamily="34" charset="-128"/>
                <a:ea typeface="ＭＳ Ｐゴシック" panose="020B0600070205080204" pitchFamily="34" charset="-128"/>
              </a:rPr>
              <a:t>日∼</a:t>
            </a:r>
            <a:r>
              <a:rPr lang="en-US" altLang="ja-JP" sz="1800" dirty="0">
                <a:latin typeface="ＭＳ Ｐゴシック" panose="020B0600070205080204" pitchFamily="34" charset="-128"/>
                <a:ea typeface="ＭＳ Ｐゴシック" panose="020B0600070205080204" pitchFamily="34" charset="-128"/>
              </a:rPr>
              <a:t>14</a:t>
            </a:r>
            <a:r>
              <a:rPr lang="ja-JP" altLang="en-US" sz="1800" dirty="0">
                <a:latin typeface="ＭＳ Ｐゴシック" panose="020B0600070205080204" pitchFamily="34" charset="-128"/>
                <a:ea typeface="ＭＳ Ｐゴシック" panose="020B0600070205080204" pitchFamily="34" charset="-128"/>
              </a:rPr>
              <a:t>日に東京で開催された第</a:t>
            </a:r>
            <a:r>
              <a:rPr lang="en-US" altLang="ja-JP" sz="1800" dirty="0">
                <a:latin typeface="ＭＳ Ｐゴシック" panose="020B0600070205080204" pitchFamily="34" charset="-128"/>
                <a:ea typeface="ＭＳ Ｐゴシック" panose="020B0600070205080204" pitchFamily="34" charset="-128"/>
              </a:rPr>
              <a:t>21</a:t>
            </a:r>
            <a:r>
              <a:rPr lang="ja-JP" altLang="en-US" sz="1800" dirty="0">
                <a:latin typeface="ＭＳ Ｐゴシック" panose="020B0600070205080204" pitchFamily="34" charset="-128"/>
                <a:ea typeface="ＭＳ Ｐゴシック" panose="020B0600070205080204" pitchFamily="34" charset="-128"/>
              </a:rPr>
              <a:t>回アジア都市環境国際会議（</a:t>
            </a:r>
            <a:r>
              <a:rPr lang="en-US" altLang="ja-JP" sz="1800" dirty="0">
                <a:latin typeface="ＭＳ Ｐゴシック" panose="020B0600070205080204" pitchFamily="34" charset="-128"/>
                <a:ea typeface="ＭＳ Ｐゴシック" panose="020B0600070205080204" pitchFamily="34" charset="-128"/>
              </a:rPr>
              <a:t>International Conference of Asia Institute of Urban Environment AIUE 2024</a:t>
            </a:r>
            <a:r>
              <a:rPr lang="ja-JP" altLang="en-US" sz="1800" dirty="0">
                <a:latin typeface="ＭＳ Ｐゴシック" panose="020B0600070205080204" pitchFamily="34" charset="-128"/>
                <a:ea typeface="ＭＳ Ｐゴシック" panose="020B0600070205080204" pitchFamily="34" charset="-128"/>
              </a:rPr>
              <a:t>）において、「最優秀発表賞」を受賞しました</a:t>
            </a:r>
            <a:r>
              <a:rPr lang="en-US" altLang="ja-JP" sz="1800" dirty="0">
                <a:latin typeface="ＭＳ Ｐゴシック" panose="020B0600070205080204" pitchFamily="34" charset="-128"/>
                <a:ea typeface="ＭＳ Ｐゴシック" panose="020B0600070205080204" pitchFamily="34" charset="-128"/>
              </a:rPr>
              <a:t>(</a:t>
            </a:r>
            <a:r>
              <a:rPr lang="ja-JP" altLang="en-US" sz="1800" dirty="0">
                <a:latin typeface="ＭＳ Ｐゴシック" panose="020B0600070205080204" pitchFamily="34" charset="-128"/>
                <a:ea typeface="ＭＳ Ｐゴシック" panose="020B0600070205080204" pitchFamily="34" charset="-128"/>
              </a:rPr>
              <a:t>図６</a:t>
            </a:r>
            <a:r>
              <a:rPr lang="en-US" altLang="ja-JP" sz="1800" dirty="0">
                <a:latin typeface="ＭＳ Ｐゴシック" panose="020B0600070205080204" pitchFamily="34" charset="-128"/>
                <a:ea typeface="ＭＳ Ｐゴシック" panose="020B0600070205080204" pitchFamily="34" charset="-128"/>
              </a:rPr>
              <a:t>)</a:t>
            </a:r>
            <a:r>
              <a:rPr lang="ja-JP" altLang="en-US" sz="1800" dirty="0">
                <a:latin typeface="ＭＳ Ｐゴシック" panose="020B0600070205080204" pitchFamily="34" charset="-128"/>
                <a:ea typeface="ＭＳ Ｐゴシック" panose="020B0600070205080204" pitchFamily="34" charset="-128"/>
              </a:rPr>
              <a:t>。</a:t>
            </a:r>
            <a:endParaRPr lang="en-US" altLang="ja-JP" sz="1800" dirty="0">
              <a:latin typeface="ＭＳ Ｐゴシック" panose="020B0600070205080204" pitchFamily="34" charset="-128"/>
              <a:ea typeface="ＭＳ Ｐゴシック" panose="020B0600070205080204" pitchFamily="34" charset="-128"/>
            </a:endParaRPr>
          </a:p>
          <a:p>
            <a:pPr marL="285750" indent="-285750">
              <a:lnSpc>
                <a:spcPct val="130000"/>
              </a:lnSpc>
              <a:buSzPct val="70000"/>
              <a:buFont typeface="Wingdings" pitchFamily="2" charset="2"/>
              <a:buChar char="l"/>
            </a:pPr>
            <a:endParaRPr lang="en-US" altLang="ja-JP" sz="1800" dirty="0">
              <a:latin typeface="ＭＳ Ｐゴシック" panose="020B0600070205080204" pitchFamily="34" charset="-128"/>
              <a:ea typeface="ＭＳ Ｐゴシック" panose="020B0600070205080204" pitchFamily="34" charset="-128"/>
            </a:endParaRPr>
          </a:p>
          <a:p>
            <a:pPr marL="285750" indent="-285750">
              <a:lnSpc>
                <a:spcPct val="130000"/>
              </a:lnSpc>
              <a:buSzPct val="70000"/>
              <a:buFont typeface="Wingdings" pitchFamily="2" charset="2"/>
              <a:buChar char="l"/>
            </a:pPr>
            <a:r>
              <a:rPr lang="en-US" altLang="ja-JP" sz="1800" dirty="0">
                <a:latin typeface="ＭＳ Ｐゴシック" panose="020B0600070205080204" pitchFamily="34" charset="-128"/>
                <a:ea typeface="ＭＳ Ｐゴシック" panose="020B0600070205080204" pitchFamily="34" charset="-128"/>
              </a:rPr>
              <a:t>2023</a:t>
            </a:r>
            <a:r>
              <a:rPr lang="ja-JP" altLang="ja-JP" sz="1800" dirty="0">
                <a:latin typeface="ＭＳ Ｐゴシック" panose="020B0600070205080204" pitchFamily="34" charset="-128"/>
                <a:ea typeface="ＭＳ Ｐゴシック" panose="020B0600070205080204" pitchFamily="34" charset="-128"/>
              </a:rPr>
              <a:t>年</a:t>
            </a:r>
            <a:r>
              <a:rPr lang="ja-JP" altLang="en-US" sz="1800" dirty="0">
                <a:latin typeface="ＭＳ Ｐゴシック" panose="020B0600070205080204" pitchFamily="34" charset="-128"/>
                <a:ea typeface="ＭＳ Ｐゴシック" panose="020B0600070205080204" pitchFamily="34" charset="-128"/>
              </a:rPr>
              <a:t>∼</a:t>
            </a:r>
            <a:r>
              <a:rPr lang="en-US" altLang="ja-JP" sz="1800" dirty="0">
                <a:latin typeface="ＭＳ Ｐゴシック" panose="020B0600070205080204" pitchFamily="34" charset="-128"/>
                <a:ea typeface="ＭＳ Ｐゴシック" panose="020B0600070205080204" pitchFamily="34" charset="-128"/>
              </a:rPr>
              <a:t>2025</a:t>
            </a:r>
            <a:r>
              <a:rPr lang="ja-JP" altLang="ja-JP" sz="1800" dirty="0">
                <a:latin typeface="ＭＳ Ｐゴシック" panose="020B0600070205080204" pitchFamily="34" charset="-128"/>
                <a:ea typeface="ＭＳ Ｐゴシック" panose="020B0600070205080204" pitchFamily="34" charset="-128"/>
              </a:rPr>
              <a:t>年に東北工業大学で「成績優秀者賞」を受賞しました</a:t>
            </a:r>
            <a:r>
              <a:rPr lang="en-US" altLang="ja-JP" sz="1800" dirty="0">
                <a:latin typeface="ＭＳ Ｐゴシック" panose="020B0600070205080204" pitchFamily="34" charset="-128"/>
                <a:ea typeface="ＭＳ Ｐゴシック" panose="020B0600070205080204" pitchFamily="34" charset="-128"/>
              </a:rPr>
              <a:t>(</a:t>
            </a:r>
            <a:r>
              <a:rPr lang="ja-JP" altLang="ja-JP" sz="1800" dirty="0">
                <a:latin typeface="ＭＳ Ｐゴシック" panose="020B0600070205080204" pitchFamily="34" charset="-128"/>
                <a:ea typeface="ＭＳ Ｐゴシック" panose="020B0600070205080204" pitchFamily="34" charset="-128"/>
              </a:rPr>
              <a:t>図７</a:t>
            </a:r>
            <a:r>
              <a:rPr lang="en-US" altLang="ja-JP" sz="1800" dirty="0">
                <a:latin typeface="ＭＳ Ｐゴシック" panose="020B0600070205080204" pitchFamily="34" charset="-128"/>
                <a:ea typeface="ＭＳ Ｐゴシック" panose="020B0600070205080204" pitchFamily="34" charset="-128"/>
              </a:rPr>
              <a:t>)</a:t>
            </a:r>
            <a:r>
              <a:rPr lang="ja-JP" altLang="ja-JP" sz="1800" dirty="0">
                <a:latin typeface="ＭＳ Ｐゴシック" panose="020B0600070205080204" pitchFamily="34" charset="-128"/>
                <a:ea typeface="ＭＳ Ｐゴシック" panose="020B0600070205080204" pitchFamily="34" charset="-128"/>
              </a:rPr>
              <a:t>。</a:t>
            </a:r>
            <a:endParaRPr lang="en-US" altLang="ja-JP" sz="1800" dirty="0">
              <a:latin typeface="ＭＳ Ｐゴシック" panose="020B0600070205080204" pitchFamily="34" charset="-128"/>
              <a:ea typeface="ＭＳ Ｐゴシック" panose="020B0600070205080204" pitchFamily="34" charset="-128"/>
            </a:endParaRPr>
          </a:p>
          <a:p>
            <a:pPr marL="285750" indent="-285750">
              <a:lnSpc>
                <a:spcPct val="130000"/>
              </a:lnSpc>
              <a:buSzPct val="70000"/>
              <a:buFont typeface="Wingdings" pitchFamily="2" charset="2"/>
              <a:buChar char="l"/>
            </a:pPr>
            <a:endParaRPr lang="ja-JP" altLang="ja-JP" sz="1800" dirty="0">
              <a:latin typeface="ＭＳ Ｐゴシック" panose="020B0600070205080204" pitchFamily="34" charset="-128"/>
              <a:ea typeface="ＭＳ Ｐゴシック" panose="020B0600070205080204" pitchFamily="34" charset="-128"/>
            </a:endParaRPr>
          </a:p>
          <a:p>
            <a:pPr marL="285750" indent="-285750">
              <a:lnSpc>
                <a:spcPct val="130000"/>
              </a:lnSpc>
              <a:buSzPct val="70000"/>
              <a:buFont typeface="Wingdings" pitchFamily="2" charset="2"/>
              <a:buChar char="l"/>
            </a:pPr>
            <a:r>
              <a:rPr lang="ja-JP" altLang="ja-JP" sz="1800" dirty="0">
                <a:latin typeface="ＭＳ Ｐゴシック" panose="020B0600070205080204" pitchFamily="34" charset="-128"/>
                <a:ea typeface="ＭＳ Ｐゴシック" panose="020B0600070205080204" pitchFamily="34" charset="-128"/>
              </a:rPr>
              <a:t>修士課程中に自主開発した</a:t>
            </a:r>
            <a:r>
              <a:rPr lang="en-US" altLang="ja-JP" sz="1800" dirty="0">
                <a:latin typeface="ＭＳ Ｐゴシック" panose="020B0600070205080204" pitchFamily="34" charset="-128"/>
                <a:ea typeface="ＭＳ Ｐゴシック" panose="020B0600070205080204" pitchFamily="34" charset="-128"/>
              </a:rPr>
              <a:t>BIM</a:t>
            </a:r>
            <a:r>
              <a:rPr lang="ja-JP" altLang="ja-JP" sz="1800" dirty="0">
                <a:latin typeface="ＭＳ Ｐゴシック" panose="020B0600070205080204" pitchFamily="34" charset="-128"/>
                <a:ea typeface="ＭＳ Ｐゴシック" panose="020B0600070205080204" pitchFamily="34" charset="-128"/>
              </a:rPr>
              <a:t>データ検索ツール「</a:t>
            </a:r>
            <a:r>
              <a:rPr lang="en-US" altLang="ja-JP" sz="1800" dirty="0" err="1">
                <a:latin typeface="ＭＳ Ｐゴシック" panose="020B0600070205080204" pitchFamily="34" charset="-128"/>
                <a:ea typeface="ＭＳ Ｐゴシック" panose="020B0600070205080204" pitchFamily="34" charset="-128"/>
              </a:rPr>
              <a:t>IfcWebExplorer</a:t>
            </a:r>
            <a:r>
              <a:rPr lang="ja-JP" altLang="ja-JP" sz="1800" dirty="0">
                <a:latin typeface="ＭＳ Ｐゴシック" panose="020B0600070205080204" pitchFamily="34" charset="-128"/>
                <a:ea typeface="ＭＳ Ｐゴシック" panose="020B0600070205080204" pitchFamily="34" charset="-128"/>
              </a:rPr>
              <a:t>」を、</a:t>
            </a:r>
            <a:r>
              <a:rPr lang="en-US" altLang="ja-JP" sz="1800" dirty="0">
                <a:latin typeface="ＭＳ Ｐゴシック" panose="020B0600070205080204" pitchFamily="34" charset="-128"/>
                <a:ea typeface="ＭＳ Ｐゴシック" panose="020B0600070205080204" pitchFamily="34" charset="-128"/>
              </a:rPr>
              <a:t>2023</a:t>
            </a:r>
            <a:r>
              <a:rPr lang="ja-JP" altLang="ja-JP" sz="1800" dirty="0">
                <a:latin typeface="ＭＳ Ｐゴシック" panose="020B0600070205080204" pitchFamily="34" charset="-128"/>
                <a:ea typeface="ＭＳ Ｐゴシック" panose="020B0600070205080204" pitchFamily="34" charset="-128"/>
              </a:rPr>
              <a:t>年</a:t>
            </a:r>
            <a:r>
              <a:rPr lang="en-US" altLang="ja-JP" sz="1800" dirty="0">
                <a:latin typeface="ＭＳ Ｐゴシック" panose="020B0600070205080204" pitchFamily="34" charset="-128"/>
                <a:ea typeface="ＭＳ Ｐゴシック" panose="020B0600070205080204" pitchFamily="34" charset="-128"/>
              </a:rPr>
              <a:t>3</a:t>
            </a:r>
            <a:r>
              <a:rPr lang="ja-JP" altLang="ja-JP" sz="1800" dirty="0">
                <a:latin typeface="ＭＳ Ｐゴシック" panose="020B0600070205080204" pitchFamily="34" charset="-128"/>
                <a:ea typeface="ＭＳ Ｐゴシック" panose="020B0600070205080204" pitchFamily="34" charset="-128"/>
              </a:rPr>
              <a:t>月に</a:t>
            </a:r>
            <a:r>
              <a:rPr lang="en-US" altLang="ja-JP" sz="1800" dirty="0">
                <a:latin typeface="ＭＳ Ｐゴシック" panose="020B0600070205080204" pitchFamily="34" charset="-128"/>
                <a:ea typeface="ＭＳ Ｐゴシック" panose="020B0600070205080204" pitchFamily="34" charset="-128"/>
              </a:rPr>
              <a:t>GitHub</a:t>
            </a:r>
            <a:r>
              <a:rPr lang="ja-JP" altLang="ja-JP" sz="1800" dirty="0">
                <a:latin typeface="ＭＳ Ｐゴシック" panose="020B0600070205080204" pitchFamily="34" charset="-128"/>
                <a:ea typeface="ＭＳ Ｐゴシック" panose="020B0600070205080204" pitchFamily="34" charset="-128"/>
              </a:rPr>
              <a:t>で公開し、</a:t>
            </a:r>
            <a:r>
              <a:rPr lang="en-US" altLang="ja-JP" sz="1800" dirty="0">
                <a:latin typeface="ＭＳ Ｐゴシック" panose="020B0600070205080204" pitchFamily="34" charset="-128"/>
                <a:ea typeface="ＭＳ Ｐゴシック" panose="020B0600070205080204" pitchFamily="34" charset="-128"/>
              </a:rPr>
              <a:t>2021</a:t>
            </a:r>
            <a:r>
              <a:rPr lang="ja-JP" altLang="ja-JP" sz="1800" dirty="0">
                <a:latin typeface="ＭＳ Ｐゴシック" panose="020B0600070205080204" pitchFamily="34" charset="-128"/>
                <a:ea typeface="ＭＳ Ｐゴシック" panose="020B0600070205080204" pitchFamily="34" charset="-128"/>
              </a:rPr>
              <a:t>年</a:t>
            </a:r>
            <a:r>
              <a:rPr lang="en-US" altLang="ja-JP" sz="1800" dirty="0">
                <a:latin typeface="ＭＳ Ｐゴシック" panose="020B0600070205080204" pitchFamily="34" charset="-128"/>
                <a:ea typeface="ＭＳ Ｐゴシック" panose="020B0600070205080204" pitchFamily="34" charset="-128"/>
              </a:rPr>
              <a:t>8</a:t>
            </a:r>
            <a:r>
              <a:rPr lang="ja-JP" altLang="ja-JP" sz="1800" dirty="0">
                <a:latin typeface="ＭＳ Ｐゴシック" panose="020B0600070205080204" pitchFamily="34" charset="-128"/>
                <a:ea typeface="ＭＳ Ｐゴシック" panose="020B0600070205080204" pitchFamily="34" charset="-128"/>
              </a:rPr>
              <a:t>月に中国のコンピュータソフトウェア著作権を取得しました</a:t>
            </a:r>
            <a:r>
              <a:rPr lang="en-US" altLang="ja-JP" sz="1800" dirty="0">
                <a:latin typeface="ＭＳ Ｐゴシック" panose="020B0600070205080204" pitchFamily="34" charset="-128"/>
                <a:ea typeface="ＭＳ Ｐゴシック" panose="020B0600070205080204" pitchFamily="34" charset="-128"/>
              </a:rPr>
              <a:t>(</a:t>
            </a:r>
            <a:r>
              <a:rPr lang="ja-JP" altLang="ja-JP" sz="1800" dirty="0">
                <a:latin typeface="ＭＳ Ｐゴシック" panose="020B0600070205080204" pitchFamily="34" charset="-128"/>
                <a:ea typeface="ＭＳ Ｐゴシック" panose="020B0600070205080204" pitchFamily="34" charset="-128"/>
              </a:rPr>
              <a:t>図８</a:t>
            </a:r>
            <a:r>
              <a:rPr lang="en-US" altLang="ja-JP" sz="1800" dirty="0">
                <a:latin typeface="ＭＳ Ｐゴシック" panose="020B0600070205080204" pitchFamily="34" charset="-128"/>
                <a:ea typeface="ＭＳ Ｐゴシック" panose="020B0600070205080204" pitchFamily="34" charset="-128"/>
              </a:rPr>
              <a:t>)</a:t>
            </a:r>
            <a:endParaRPr lang="ja-JP" altLang="ja-JP" sz="1800" dirty="0">
              <a:latin typeface="ＭＳ Ｐゴシック" panose="020B0600070205080204" pitchFamily="34" charset="-128"/>
              <a:ea typeface="ＭＳ Ｐゴシック" panose="020B0600070205080204" pitchFamily="34" charset="-128"/>
            </a:endParaRPr>
          </a:p>
        </p:txBody>
      </p:sp>
      <p:graphicFrame>
        <p:nvGraphicFramePr>
          <p:cNvPr id="10" name="オブジェクト 9">
            <a:extLst>
              <a:ext uri="{FF2B5EF4-FFF2-40B4-BE49-F238E27FC236}">
                <a16:creationId xmlns:a16="http://schemas.microsoft.com/office/drawing/2014/main" id="{7A0E7E1A-4B4E-41D9-0E50-5E7A8F41DB05}"/>
              </a:ext>
            </a:extLst>
          </p:cNvPr>
          <p:cNvGraphicFramePr>
            <a:graphicFrameLocks noChangeAspect="1"/>
          </p:cNvGraphicFramePr>
          <p:nvPr>
            <p:extLst>
              <p:ext uri="{D42A27DB-BD31-4B8C-83A1-F6EECF244321}">
                <p14:modId xmlns:p14="http://schemas.microsoft.com/office/powerpoint/2010/main" val="3480226944"/>
              </p:ext>
            </p:extLst>
          </p:nvPr>
        </p:nvGraphicFramePr>
        <p:xfrm>
          <a:off x="5464098" y="587111"/>
          <a:ext cx="1514426" cy="2169706"/>
        </p:xfrm>
        <a:graphic>
          <a:graphicData uri="http://schemas.openxmlformats.org/presentationml/2006/ole">
            <mc:AlternateContent xmlns:mc="http://schemas.openxmlformats.org/markup-compatibility/2006">
              <mc:Choice xmlns:v="urn:schemas-microsoft-com:vml" Requires="v">
                <p:oleObj name="Acrobat Document" r:id="rId3" imgW="5667153" imgH="8019618" progId="Acrobat.Document.DC">
                  <p:embed/>
                </p:oleObj>
              </mc:Choice>
              <mc:Fallback>
                <p:oleObj name="Acrobat Document" r:id="rId3" imgW="5667153" imgH="8019618" progId="Acrobat.Document.DC">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4098" y="587111"/>
                        <a:ext cx="1514426" cy="2169706"/>
                      </a:xfrm>
                      <a:prstGeom prst="rect">
                        <a:avLst/>
                      </a:prstGeom>
                      <a:noFill/>
                    </p:spPr>
                  </p:pic>
                </p:oleObj>
              </mc:Fallback>
            </mc:AlternateContent>
          </a:graphicData>
        </a:graphic>
      </p:graphicFrame>
      <p:pic>
        <p:nvPicPr>
          <p:cNvPr id="11" name="図 10" descr="屋内, 立つ, 部屋, 男 が含まれている画像&#10;&#10;AI 生成コンテンツは誤りを含む可能性があります。">
            <a:extLst>
              <a:ext uri="{FF2B5EF4-FFF2-40B4-BE49-F238E27FC236}">
                <a16:creationId xmlns:a16="http://schemas.microsoft.com/office/drawing/2014/main" id="{BEA18F1B-A61A-36DE-89C8-ACDC669620A1}"/>
              </a:ext>
            </a:extLst>
          </p:cNvPr>
          <p:cNvPicPr>
            <a:picLocks noChangeAspect="1"/>
          </p:cNvPicPr>
          <p:nvPr/>
        </p:nvPicPr>
        <p:blipFill>
          <a:blip r:embed="rId5"/>
          <a:stretch>
            <a:fillRect/>
          </a:stretch>
        </p:blipFill>
        <p:spPr>
          <a:xfrm>
            <a:off x="7120927" y="707688"/>
            <a:ext cx="1438877" cy="1915315"/>
          </a:xfrm>
          <a:prstGeom prst="rect">
            <a:avLst/>
          </a:prstGeom>
        </p:spPr>
      </p:pic>
      <p:sp>
        <p:nvSpPr>
          <p:cNvPr id="13" name="テキスト ボックス 12">
            <a:extLst>
              <a:ext uri="{FF2B5EF4-FFF2-40B4-BE49-F238E27FC236}">
                <a16:creationId xmlns:a16="http://schemas.microsoft.com/office/drawing/2014/main" id="{A30E9FE8-5FAD-1DC1-672E-E4233D08BEB4}"/>
              </a:ext>
            </a:extLst>
          </p:cNvPr>
          <p:cNvSpPr txBox="1"/>
          <p:nvPr/>
        </p:nvSpPr>
        <p:spPr>
          <a:xfrm>
            <a:off x="8458825" y="1235199"/>
            <a:ext cx="3851503" cy="646331"/>
          </a:xfrm>
          <a:prstGeom prst="rect">
            <a:avLst/>
          </a:prstGeom>
          <a:noFill/>
        </p:spPr>
        <p:txBody>
          <a:bodyPr wrap="square">
            <a:spAutoFit/>
          </a:bodyPr>
          <a:lstStyle/>
          <a:p>
            <a:pPr algn="ctr"/>
            <a:r>
              <a:rPr lang="ja-JP" altLang="ja-JP" dirty="0">
                <a:latin typeface="ＭＳ Ｐゴシック" panose="020B0600070205080204" pitchFamily="34" charset="-128"/>
                <a:ea typeface="ＭＳ Ｐゴシック" panose="020B0600070205080204" pitchFamily="34" charset="-128"/>
              </a:rPr>
              <a:t>図６ 最優秀発表賞</a:t>
            </a:r>
          </a:p>
          <a:p>
            <a:pPr algn="ctr"/>
            <a:r>
              <a:rPr lang="ja-JP" altLang="ja-JP" dirty="0">
                <a:latin typeface="ＭＳ Ｐゴシック" panose="020B0600070205080204" pitchFamily="34" charset="-128"/>
                <a:ea typeface="ＭＳ Ｐゴシック" panose="020B0600070205080204" pitchFamily="34" charset="-128"/>
              </a:rPr>
              <a:t>（第</a:t>
            </a:r>
            <a:r>
              <a:rPr lang="en-US" altLang="ja-JP" dirty="0">
                <a:latin typeface="ＭＳ Ｐゴシック" panose="020B0600070205080204" pitchFamily="34" charset="-128"/>
                <a:ea typeface="ＭＳ Ｐゴシック" panose="020B0600070205080204" pitchFamily="34" charset="-128"/>
              </a:rPr>
              <a:t>21</a:t>
            </a:r>
            <a:r>
              <a:rPr lang="ja-JP" altLang="ja-JP" dirty="0">
                <a:latin typeface="ＭＳ Ｐゴシック" panose="020B0600070205080204" pitchFamily="34" charset="-128"/>
                <a:ea typeface="ＭＳ Ｐゴシック" panose="020B0600070205080204" pitchFamily="34" charset="-128"/>
              </a:rPr>
              <a:t>回アジア都市環境国際会議）</a:t>
            </a:r>
          </a:p>
        </p:txBody>
      </p:sp>
      <p:graphicFrame>
        <p:nvGraphicFramePr>
          <p:cNvPr id="15" name="オブジェクト 14">
            <a:extLst>
              <a:ext uri="{FF2B5EF4-FFF2-40B4-BE49-F238E27FC236}">
                <a16:creationId xmlns:a16="http://schemas.microsoft.com/office/drawing/2014/main" id="{75F3FA1B-C42D-6DBC-137C-BF4AB424993E}"/>
              </a:ext>
            </a:extLst>
          </p:cNvPr>
          <p:cNvGraphicFramePr>
            <a:graphicFrameLocks noChangeAspect="1"/>
          </p:cNvGraphicFramePr>
          <p:nvPr>
            <p:extLst>
              <p:ext uri="{D42A27DB-BD31-4B8C-83A1-F6EECF244321}">
                <p14:modId xmlns:p14="http://schemas.microsoft.com/office/powerpoint/2010/main" val="2642044865"/>
              </p:ext>
            </p:extLst>
          </p:nvPr>
        </p:nvGraphicFramePr>
        <p:xfrm>
          <a:off x="5536330" y="2706766"/>
          <a:ext cx="1369961" cy="1920632"/>
        </p:xfrm>
        <a:graphic>
          <a:graphicData uri="http://schemas.openxmlformats.org/presentationml/2006/ole">
            <mc:AlternateContent xmlns:mc="http://schemas.openxmlformats.org/markup-compatibility/2006">
              <mc:Choice xmlns:v="urn:schemas-microsoft-com:vml" Requires="v">
                <p:oleObj name="Acrobat Document" r:id="rId6" imgW="5676723" imgH="8019618" progId="Acrobat.Document.DC">
                  <p:embed/>
                </p:oleObj>
              </mc:Choice>
              <mc:Fallback>
                <p:oleObj name="Acrobat Document" r:id="rId6" imgW="5676723" imgH="8019618" progId="Acrobat.Document.DC">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36330" y="2706766"/>
                        <a:ext cx="1369961" cy="1920632"/>
                      </a:xfrm>
                      <a:prstGeom prst="rect">
                        <a:avLst/>
                      </a:prstGeom>
                      <a:noFill/>
                    </p:spPr>
                  </p:pic>
                </p:oleObj>
              </mc:Fallback>
            </mc:AlternateContent>
          </a:graphicData>
        </a:graphic>
      </p:graphicFrame>
      <p:sp>
        <p:nvSpPr>
          <p:cNvPr id="16" name="テキスト ボックス 15">
            <a:extLst>
              <a:ext uri="{FF2B5EF4-FFF2-40B4-BE49-F238E27FC236}">
                <a16:creationId xmlns:a16="http://schemas.microsoft.com/office/drawing/2014/main" id="{027562B5-970C-E044-0330-60C6B8ADFCDE}"/>
              </a:ext>
            </a:extLst>
          </p:cNvPr>
          <p:cNvSpPr txBox="1"/>
          <p:nvPr/>
        </p:nvSpPr>
        <p:spPr>
          <a:xfrm>
            <a:off x="6978523" y="3582518"/>
            <a:ext cx="3851503" cy="369332"/>
          </a:xfrm>
          <a:prstGeom prst="rect">
            <a:avLst/>
          </a:prstGeom>
          <a:noFill/>
        </p:spPr>
        <p:txBody>
          <a:bodyPr wrap="square">
            <a:spAutoFit/>
          </a:bodyPr>
          <a:lstStyle/>
          <a:p>
            <a:r>
              <a:rPr lang="ja-JP" altLang="ja-JP" dirty="0">
                <a:latin typeface="ＭＳ Ｐゴシック" panose="020B0600070205080204" pitchFamily="34" charset="-128"/>
                <a:ea typeface="ＭＳ Ｐゴシック" panose="020B0600070205080204" pitchFamily="34" charset="-128"/>
              </a:rPr>
              <a:t>図７ 成績優秀者賞</a:t>
            </a:r>
          </a:p>
        </p:txBody>
      </p:sp>
      <p:pic>
        <p:nvPicPr>
          <p:cNvPr id="17" name="図 16" descr="文字の書かれた紙&#10;&#10;AI 生成コンテンツは誤りを含む可能性があります。">
            <a:extLst>
              <a:ext uri="{FF2B5EF4-FFF2-40B4-BE49-F238E27FC236}">
                <a16:creationId xmlns:a16="http://schemas.microsoft.com/office/drawing/2014/main" id="{78D7C0A4-93D2-1DEA-9E3B-56E08CB6C422}"/>
              </a:ext>
            </a:extLst>
          </p:cNvPr>
          <p:cNvPicPr>
            <a:picLocks noChangeAspect="1"/>
          </p:cNvPicPr>
          <p:nvPr/>
        </p:nvPicPr>
        <p:blipFill>
          <a:blip r:embed="rId8"/>
          <a:stretch>
            <a:fillRect/>
          </a:stretch>
        </p:blipFill>
        <p:spPr>
          <a:xfrm>
            <a:off x="5626735" y="4680887"/>
            <a:ext cx="1190379" cy="1663148"/>
          </a:xfrm>
          <a:prstGeom prst="rect">
            <a:avLst/>
          </a:prstGeom>
        </p:spPr>
      </p:pic>
      <p:sp>
        <p:nvSpPr>
          <p:cNvPr id="18" name="テキスト ボックス 17">
            <a:extLst>
              <a:ext uri="{FF2B5EF4-FFF2-40B4-BE49-F238E27FC236}">
                <a16:creationId xmlns:a16="http://schemas.microsoft.com/office/drawing/2014/main" id="{F34A3FBA-3DA8-1A13-AC51-84F0B6944C85}"/>
              </a:ext>
            </a:extLst>
          </p:cNvPr>
          <p:cNvSpPr txBox="1"/>
          <p:nvPr/>
        </p:nvSpPr>
        <p:spPr>
          <a:xfrm>
            <a:off x="6817114" y="5327795"/>
            <a:ext cx="3851503" cy="369332"/>
          </a:xfrm>
          <a:prstGeom prst="rect">
            <a:avLst/>
          </a:prstGeom>
          <a:noFill/>
        </p:spPr>
        <p:txBody>
          <a:bodyPr wrap="square">
            <a:spAutoFit/>
          </a:bodyPr>
          <a:lstStyle/>
          <a:p>
            <a:pPr algn="ctr"/>
            <a:r>
              <a:rPr lang="ja-JP" altLang="ja-JP" dirty="0">
                <a:latin typeface="ＭＳ Ｐゴシック" panose="020B0600070205080204" pitchFamily="34" charset="-128"/>
                <a:ea typeface="ＭＳ Ｐゴシック" panose="020B0600070205080204" pitchFamily="34" charset="-128"/>
              </a:rPr>
              <a:t>図８ コンピュータソフトウェア著作権</a:t>
            </a:r>
          </a:p>
        </p:txBody>
      </p:sp>
    </p:spTree>
    <p:extLst>
      <p:ext uri="{BB962C8B-B14F-4D97-AF65-F5344CB8AC3E}">
        <p14:creationId xmlns:p14="http://schemas.microsoft.com/office/powerpoint/2010/main" val="3409604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E1D5F-2A6F-3C69-A440-354DA9428998}"/>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E40F8070-1A7E-DCF1-7A82-FAA7F3EE57C3}"/>
              </a:ext>
            </a:extLst>
          </p:cNvPr>
          <p:cNvSpPr txBox="1"/>
          <p:nvPr/>
        </p:nvSpPr>
        <p:spPr>
          <a:xfrm>
            <a:off x="258033" y="31530"/>
            <a:ext cx="3334732" cy="369332"/>
          </a:xfrm>
          <a:prstGeom prst="rect">
            <a:avLst/>
          </a:prstGeom>
          <a:noFill/>
        </p:spPr>
        <p:txBody>
          <a:bodyPr wrap="square" lIns="0" tIns="0" rIns="0" bIns="0">
            <a:spAutoFit/>
          </a:bodyPr>
          <a:lstStyle/>
          <a:p>
            <a:r>
              <a:rPr lang="en-US" altLang="ja-JP" sz="2400" b="1" dirty="0">
                <a:solidFill>
                  <a:schemeClr val="bg1"/>
                </a:solidFill>
                <a:latin typeface="ＭＳ Ｐゴシック" panose="020B0600070205080204" pitchFamily="34" charset="-128"/>
                <a:ea typeface="ＭＳ Ｐゴシック" panose="020B0600070205080204" pitchFamily="34" charset="-128"/>
              </a:rPr>
              <a:t>3. </a:t>
            </a:r>
            <a:r>
              <a:rPr lang="ja-JP" altLang="en-US" sz="2400" b="1" dirty="0">
                <a:solidFill>
                  <a:schemeClr val="bg1"/>
                </a:solidFill>
                <a:latin typeface="ＭＳ Ｐゴシック" panose="020B0600070205080204" pitchFamily="34" charset="-128"/>
                <a:ea typeface="ＭＳ Ｐゴシック" panose="020B0600070205080204" pitchFamily="34" charset="-128"/>
              </a:rPr>
              <a:t>研究課題</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
        <p:nvSpPr>
          <p:cNvPr id="3" name="文本框 2">
            <a:extLst>
              <a:ext uri="{FF2B5EF4-FFF2-40B4-BE49-F238E27FC236}">
                <a16:creationId xmlns:a16="http://schemas.microsoft.com/office/drawing/2014/main" id="{315371F5-93CD-5E6D-1F6B-089FB5E7947A}"/>
              </a:ext>
            </a:extLst>
          </p:cNvPr>
          <p:cNvSpPr txBox="1"/>
          <p:nvPr/>
        </p:nvSpPr>
        <p:spPr>
          <a:xfrm>
            <a:off x="1792554" y="1210604"/>
            <a:ext cx="8154334" cy="4436792"/>
          </a:xfrm>
          <a:prstGeom prst="rect">
            <a:avLst/>
          </a:prstGeom>
          <a:noFill/>
        </p:spPr>
        <p:txBody>
          <a:bodyPr wrap="square" rtlCol="0">
            <a:spAutoFit/>
          </a:bodyPr>
          <a:lstStyle>
            <a:defPPr>
              <a:defRPr lang="zh-CN"/>
            </a:defPPr>
            <a:lvl1pPr>
              <a:defRPr kumimoji="1" sz="1600" b="1" spc="120">
                <a:solidFill>
                  <a:schemeClr val="tx1">
                    <a:lumMod val="75000"/>
                    <a:lumOff val="25000"/>
                  </a:schemeClr>
                </a:solidFill>
                <a:latin typeface="Microsoft YaHei" panose="020B0503020204020204" pitchFamily="34" charset="-122"/>
                <a:ea typeface="Microsoft YaHei" panose="020B0503020204020204" pitchFamily="34" charset="-122"/>
              </a:defRPr>
            </a:lvl1pPr>
          </a:lstStyle>
          <a:p>
            <a:pPr marL="285750" indent="-285750">
              <a:lnSpc>
                <a:spcPct val="130000"/>
              </a:lnSpc>
              <a:buSzPct val="70000"/>
              <a:buFont typeface="Wingdings" pitchFamily="2" charset="2"/>
              <a:buChar char="l"/>
            </a:pPr>
            <a:r>
              <a:rPr lang="en-US" altLang="ja-JP" sz="2000" dirty="0">
                <a:latin typeface="ＭＳ Ｐ明朝" panose="02020600040205080304" pitchFamily="18" charset="-128"/>
                <a:ea typeface="ＭＳ Ｐ明朝" panose="02020600040205080304" pitchFamily="18" charset="-128"/>
              </a:rPr>
              <a:t>2021</a:t>
            </a:r>
            <a:r>
              <a:rPr lang="ja-JP" altLang="en-US" sz="2000" dirty="0">
                <a:latin typeface="ＭＳ Ｐ明朝" panose="02020600040205080304" pitchFamily="18" charset="-128"/>
                <a:ea typeface="ＭＳ Ｐ明朝" panose="02020600040205080304" pitchFamily="18" charset="-128"/>
              </a:rPr>
              <a:t>年</a:t>
            </a:r>
            <a:r>
              <a:rPr lang="en-US" altLang="ja-JP" sz="2000" dirty="0">
                <a:latin typeface="ＭＳ Ｐ明朝" panose="02020600040205080304" pitchFamily="18" charset="-128"/>
                <a:ea typeface="ＭＳ Ｐ明朝" panose="02020600040205080304" pitchFamily="18" charset="-128"/>
              </a:rPr>
              <a:t>4</a:t>
            </a:r>
            <a:r>
              <a:rPr lang="ja-JP" altLang="en-US" sz="2000" dirty="0">
                <a:latin typeface="ＭＳ Ｐ明朝" panose="02020600040205080304" pitchFamily="18" charset="-128"/>
                <a:ea typeface="ＭＳ Ｐ明朝" panose="02020600040205080304" pitchFamily="18" charset="-128"/>
              </a:rPr>
              <a:t>月∼</a:t>
            </a:r>
            <a:r>
              <a:rPr lang="en-US" altLang="ja-JP" sz="2000" dirty="0">
                <a:latin typeface="ＭＳ Ｐ明朝" panose="02020600040205080304" pitchFamily="18" charset="-128"/>
                <a:ea typeface="ＭＳ Ｐ明朝" panose="02020600040205080304" pitchFamily="18" charset="-128"/>
              </a:rPr>
              <a:t>2024</a:t>
            </a:r>
            <a:r>
              <a:rPr lang="ja-JP" altLang="en-US" sz="2000" dirty="0">
                <a:latin typeface="ＭＳ Ｐ明朝" panose="02020600040205080304" pitchFamily="18" charset="-128"/>
                <a:ea typeface="ＭＳ Ｐ明朝" panose="02020600040205080304" pitchFamily="18" charset="-128"/>
              </a:rPr>
              <a:t>年</a:t>
            </a:r>
            <a:r>
              <a:rPr lang="en-US" altLang="ja-JP" sz="2000" dirty="0">
                <a:latin typeface="ＭＳ Ｐ明朝" panose="02020600040205080304" pitchFamily="18" charset="-128"/>
                <a:ea typeface="ＭＳ Ｐ明朝" panose="02020600040205080304" pitchFamily="18" charset="-128"/>
              </a:rPr>
              <a:t>3</a:t>
            </a:r>
            <a:r>
              <a:rPr lang="ja-JP" altLang="en-US" sz="2000" dirty="0">
                <a:latin typeface="ＭＳ Ｐ明朝" panose="02020600040205080304" pitchFamily="18" charset="-128"/>
                <a:ea typeface="ＭＳ Ｐ明朝" panose="02020600040205080304" pitchFamily="18" charset="-128"/>
              </a:rPr>
              <a:t>月 </a:t>
            </a:r>
            <a:endParaRPr lang="en-US" altLang="ja-JP" sz="2000" dirty="0">
              <a:latin typeface="ＭＳ Ｐ明朝" panose="02020600040205080304" pitchFamily="18" charset="-128"/>
              <a:ea typeface="ＭＳ Ｐ明朝" panose="02020600040205080304" pitchFamily="18" charset="-128"/>
            </a:endParaRPr>
          </a:p>
          <a:p>
            <a:pPr>
              <a:lnSpc>
                <a:spcPct val="130000"/>
              </a:lnSpc>
              <a:buSzPct val="70000"/>
            </a:pPr>
            <a:r>
              <a:rPr lang="zh-CN" altLang="en-US" sz="2000" dirty="0">
                <a:latin typeface="ＭＳ Ｐ明朝" panose="02020600040205080304" pitchFamily="18" charset="-128"/>
                <a:ea typeface="ＭＳ Ｐ明朝" panose="02020600040205080304" pitchFamily="18" charset="-128"/>
              </a:rPr>
              <a:t>   </a:t>
            </a:r>
            <a:r>
              <a:rPr lang="ja-JP" altLang="en-US" sz="2000" dirty="0">
                <a:latin typeface="ＭＳ Ｐ明朝" panose="02020600040205080304" pitchFamily="18" charset="-128"/>
                <a:ea typeface="ＭＳ Ｐ明朝" panose="02020600040205080304" pitchFamily="18" charset="-128"/>
              </a:rPr>
              <a:t>日本学術振興会，空調設備における</a:t>
            </a:r>
            <a:r>
              <a:rPr lang="en-US" altLang="ja-JP" sz="2000" dirty="0">
                <a:latin typeface="ＭＳ Ｐ明朝" panose="02020600040205080304" pitchFamily="18" charset="-128"/>
                <a:ea typeface="ＭＳ Ｐ明朝" panose="02020600040205080304" pitchFamily="18" charset="-128"/>
              </a:rPr>
              <a:t>BIM</a:t>
            </a:r>
            <a:r>
              <a:rPr lang="ja-JP" altLang="en-US" sz="2000" dirty="0">
                <a:latin typeface="ＭＳ Ｐ明朝" panose="02020600040205080304" pitchFamily="18" charset="-128"/>
                <a:ea typeface="ＭＳ Ｐ明朝" panose="02020600040205080304" pitchFamily="18" charset="-128"/>
              </a:rPr>
              <a:t>設計システムの軽量化と 情報の見える化に関する研究</a:t>
            </a:r>
            <a:endParaRPr lang="en-US" altLang="ja-JP" sz="2000" dirty="0">
              <a:latin typeface="ＭＳ Ｐ明朝" panose="02020600040205080304" pitchFamily="18" charset="-128"/>
              <a:ea typeface="ＭＳ Ｐ明朝" panose="02020600040205080304" pitchFamily="18" charset="-128"/>
            </a:endParaRPr>
          </a:p>
          <a:p>
            <a:pPr>
              <a:lnSpc>
                <a:spcPct val="130000"/>
              </a:lnSpc>
              <a:buSzPct val="70000"/>
            </a:pPr>
            <a:endParaRPr lang="en-US" altLang="ja-JP" sz="2000" dirty="0">
              <a:latin typeface="ＭＳ Ｐ明朝" panose="02020600040205080304" pitchFamily="18" charset="-128"/>
              <a:ea typeface="ＭＳ Ｐ明朝" panose="02020600040205080304" pitchFamily="18" charset="-128"/>
            </a:endParaRPr>
          </a:p>
          <a:p>
            <a:pPr marL="285750" indent="-285750">
              <a:lnSpc>
                <a:spcPct val="130000"/>
              </a:lnSpc>
              <a:buSzPct val="70000"/>
              <a:buFont typeface="Wingdings" pitchFamily="2" charset="2"/>
              <a:buChar char="l"/>
            </a:pPr>
            <a:r>
              <a:rPr lang="en-US" altLang="ja-JP" sz="2000" dirty="0">
                <a:latin typeface="ＭＳ Ｐ明朝" panose="02020600040205080304" pitchFamily="18" charset="-128"/>
                <a:ea typeface="ＭＳ Ｐ明朝" panose="02020600040205080304" pitchFamily="18" charset="-128"/>
              </a:rPr>
              <a:t>2022</a:t>
            </a:r>
            <a:r>
              <a:rPr lang="ja-JP" altLang="ja-JP" sz="2000" dirty="0">
                <a:latin typeface="ＭＳ Ｐ明朝" panose="02020600040205080304" pitchFamily="18" charset="-128"/>
                <a:ea typeface="ＭＳ Ｐ明朝" panose="02020600040205080304" pitchFamily="18" charset="-128"/>
              </a:rPr>
              <a:t>年</a:t>
            </a:r>
            <a:r>
              <a:rPr lang="en-US" altLang="ja-JP" sz="2000" dirty="0">
                <a:latin typeface="ＭＳ Ｐ明朝" panose="02020600040205080304" pitchFamily="18" charset="-128"/>
                <a:ea typeface="ＭＳ Ｐ明朝" panose="02020600040205080304" pitchFamily="18" charset="-128"/>
              </a:rPr>
              <a:t>4</a:t>
            </a:r>
            <a:r>
              <a:rPr lang="ja-JP" altLang="ja-JP" sz="2000" dirty="0">
                <a:latin typeface="ＭＳ Ｐ明朝" panose="02020600040205080304" pitchFamily="18" charset="-128"/>
                <a:ea typeface="ＭＳ Ｐ明朝" panose="02020600040205080304" pitchFamily="18" charset="-128"/>
              </a:rPr>
              <a:t>月</a:t>
            </a:r>
            <a:r>
              <a:rPr lang="ja-JP" altLang="en-US" sz="2000" dirty="0">
                <a:latin typeface="ＭＳ Ｐ明朝" panose="02020600040205080304" pitchFamily="18" charset="-128"/>
                <a:ea typeface="ＭＳ Ｐ明朝" panose="02020600040205080304" pitchFamily="18" charset="-128"/>
              </a:rPr>
              <a:t>∼</a:t>
            </a:r>
            <a:r>
              <a:rPr lang="en-US" altLang="ja-JP" sz="2000" dirty="0">
                <a:latin typeface="ＭＳ Ｐ明朝" panose="02020600040205080304" pitchFamily="18" charset="-128"/>
                <a:ea typeface="ＭＳ Ｐ明朝" panose="02020600040205080304" pitchFamily="18" charset="-128"/>
              </a:rPr>
              <a:t>2023</a:t>
            </a:r>
            <a:r>
              <a:rPr lang="ja-JP" altLang="ja-JP" sz="2000" dirty="0">
                <a:latin typeface="ＭＳ Ｐ明朝" panose="02020600040205080304" pitchFamily="18" charset="-128"/>
                <a:ea typeface="ＭＳ Ｐ明朝" panose="02020600040205080304" pitchFamily="18" charset="-128"/>
              </a:rPr>
              <a:t>年</a:t>
            </a:r>
            <a:r>
              <a:rPr lang="en-US" altLang="ja-JP" sz="2000" dirty="0">
                <a:latin typeface="ＭＳ Ｐ明朝" panose="02020600040205080304" pitchFamily="18" charset="-128"/>
                <a:ea typeface="ＭＳ Ｐ明朝" panose="02020600040205080304" pitchFamily="18" charset="-128"/>
              </a:rPr>
              <a:t>3</a:t>
            </a:r>
            <a:r>
              <a:rPr lang="ja-JP" altLang="ja-JP" sz="2000" dirty="0">
                <a:latin typeface="ＭＳ Ｐ明朝" panose="02020600040205080304" pitchFamily="18" charset="-128"/>
                <a:ea typeface="ＭＳ Ｐ明朝" panose="02020600040205080304" pitchFamily="18" charset="-128"/>
              </a:rPr>
              <a:t>月</a:t>
            </a:r>
            <a:endParaRPr lang="en-US" altLang="ja-JP" sz="2000" dirty="0">
              <a:latin typeface="ＭＳ Ｐ明朝" panose="02020600040205080304" pitchFamily="18" charset="-128"/>
              <a:ea typeface="ＭＳ Ｐ明朝" panose="02020600040205080304" pitchFamily="18" charset="-128"/>
            </a:endParaRPr>
          </a:p>
          <a:p>
            <a:pPr>
              <a:lnSpc>
                <a:spcPct val="130000"/>
              </a:lnSpc>
              <a:buSzPct val="70000"/>
            </a:pPr>
            <a:r>
              <a:rPr lang="en-US" altLang="ja-JP" sz="2000" dirty="0">
                <a:latin typeface="ＭＳ Ｐ明朝" panose="02020600040205080304" pitchFamily="18" charset="-128"/>
                <a:ea typeface="ＭＳ Ｐ明朝" panose="02020600040205080304" pitchFamily="18" charset="-128"/>
              </a:rPr>
              <a:t>   </a:t>
            </a:r>
            <a:r>
              <a:rPr lang="ja-JP" altLang="ja-JP" sz="2000" dirty="0">
                <a:latin typeface="ＭＳ Ｐ明朝" panose="02020600040205080304" pitchFamily="18" charset="-128"/>
                <a:ea typeface="ＭＳ Ｐ明朝" panose="02020600040205080304" pitchFamily="18" charset="-128"/>
              </a:rPr>
              <a:t>建装工業株式会社，</a:t>
            </a:r>
            <a:r>
              <a:rPr lang="en-US" altLang="ja-JP" sz="2000" dirty="0">
                <a:latin typeface="ＭＳ Ｐ明朝" panose="02020600040205080304" pitchFamily="18" charset="-128"/>
                <a:ea typeface="ＭＳ Ｐ明朝" panose="02020600040205080304" pitchFamily="18" charset="-128"/>
              </a:rPr>
              <a:t>BIM </a:t>
            </a:r>
            <a:r>
              <a:rPr lang="ja-JP" altLang="ja-JP" sz="2000" dirty="0">
                <a:latin typeface="ＭＳ Ｐ明朝" panose="02020600040205080304" pitchFamily="18" charset="-128"/>
                <a:ea typeface="ＭＳ Ｐ明朝" panose="02020600040205080304" pitchFamily="18" charset="-128"/>
              </a:rPr>
              <a:t>活用によるマンションリニューアル事業の生産性向上に関する研究 </a:t>
            </a:r>
            <a:r>
              <a:rPr lang="en-US" altLang="ja-JP" sz="2000" dirty="0">
                <a:latin typeface="ＭＳ Ｐ明朝" panose="02020600040205080304" pitchFamily="18" charset="-128"/>
                <a:ea typeface="ＭＳ Ｐ明朝" panose="02020600040205080304" pitchFamily="18" charset="-128"/>
              </a:rPr>
              <a:t> </a:t>
            </a:r>
            <a:r>
              <a:rPr lang="ja-JP" altLang="ja-JP" sz="2000" dirty="0">
                <a:latin typeface="ＭＳ Ｐ明朝" panose="02020600040205080304" pitchFamily="18" charset="-128"/>
                <a:ea typeface="ＭＳ Ｐ明朝" panose="02020600040205080304" pitchFamily="18" charset="-128"/>
              </a:rPr>
              <a:t>–足場面積の計算ツールの開発–</a:t>
            </a:r>
            <a:endParaRPr lang="en-US" altLang="ja-JP" sz="2000" dirty="0">
              <a:latin typeface="ＭＳ Ｐ明朝" panose="02020600040205080304" pitchFamily="18" charset="-128"/>
              <a:ea typeface="ＭＳ Ｐ明朝" panose="02020600040205080304" pitchFamily="18" charset="-128"/>
            </a:endParaRPr>
          </a:p>
          <a:p>
            <a:pPr>
              <a:lnSpc>
                <a:spcPct val="130000"/>
              </a:lnSpc>
              <a:buSzPct val="70000"/>
            </a:pPr>
            <a:endParaRPr lang="ja-JP" altLang="ja-JP" sz="2000" dirty="0">
              <a:latin typeface="ＭＳ Ｐ明朝" panose="02020600040205080304" pitchFamily="18" charset="-128"/>
              <a:ea typeface="ＭＳ Ｐ明朝" panose="02020600040205080304" pitchFamily="18" charset="-128"/>
            </a:endParaRPr>
          </a:p>
          <a:p>
            <a:pPr marL="285750" indent="-285750">
              <a:lnSpc>
                <a:spcPct val="130000"/>
              </a:lnSpc>
              <a:buSzPct val="70000"/>
              <a:buFont typeface="Wingdings" pitchFamily="2" charset="2"/>
              <a:buChar char="l"/>
            </a:pPr>
            <a:r>
              <a:rPr lang="en-US" altLang="ja-JP" sz="2000" dirty="0">
                <a:latin typeface="ＭＳ Ｐ明朝" panose="02020600040205080304" pitchFamily="18" charset="-128"/>
                <a:ea typeface="ＭＳ Ｐ明朝" panose="02020600040205080304" pitchFamily="18" charset="-128"/>
              </a:rPr>
              <a:t>2024</a:t>
            </a:r>
            <a:r>
              <a:rPr lang="ja-JP" altLang="ja-JP" sz="2000" dirty="0">
                <a:latin typeface="ＭＳ Ｐ明朝" panose="02020600040205080304" pitchFamily="18" charset="-128"/>
                <a:ea typeface="ＭＳ Ｐ明朝" panose="02020600040205080304" pitchFamily="18" charset="-128"/>
              </a:rPr>
              <a:t>年</a:t>
            </a:r>
            <a:r>
              <a:rPr lang="en-US" altLang="ja-JP" sz="2000" dirty="0">
                <a:latin typeface="ＭＳ Ｐ明朝" panose="02020600040205080304" pitchFamily="18" charset="-128"/>
                <a:ea typeface="ＭＳ Ｐ明朝" panose="02020600040205080304" pitchFamily="18" charset="-128"/>
              </a:rPr>
              <a:t>8</a:t>
            </a:r>
            <a:r>
              <a:rPr lang="ja-JP" altLang="ja-JP" sz="2000" dirty="0">
                <a:latin typeface="ＭＳ Ｐ明朝" panose="02020600040205080304" pitchFamily="18" charset="-128"/>
                <a:ea typeface="ＭＳ Ｐ明朝" panose="02020600040205080304" pitchFamily="18" charset="-128"/>
              </a:rPr>
              <a:t>月</a:t>
            </a:r>
            <a:r>
              <a:rPr lang="ja-JP" altLang="en-US" sz="2000" dirty="0">
                <a:latin typeface="ＭＳ Ｐ明朝" panose="02020600040205080304" pitchFamily="18" charset="-128"/>
                <a:ea typeface="ＭＳ Ｐ明朝" panose="02020600040205080304" pitchFamily="18" charset="-128"/>
              </a:rPr>
              <a:t>∼</a:t>
            </a:r>
            <a:r>
              <a:rPr lang="en-US" altLang="ja-JP" sz="2000" dirty="0">
                <a:latin typeface="ＭＳ Ｐ明朝" panose="02020600040205080304" pitchFamily="18" charset="-128"/>
                <a:ea typeface="ＭＳ Ｐ明朝" panose="02020600040205080304" pitchFamily="18" charset="-128"/>
              </a:rPr>
              <a:t>2025</a:t>
            </a:r>
            <a:r>
              <a:rPr lang="ja-JP" altLang="ja-JP" sz="2000" dirty="0">
                <a:latin typeface="ＭＳ Ｐ明朝" panose="02020600040205080304" pitchFamily="18" charset="-128"/>
                <a:ea typeface="ＭＳ Ｐ明朝" panose="02020600040205080304" pitchFamily="18" charset="-128"/>
              </a:rPr>
              <a:t>年</a:t>
            </a:r>
            <a:r>
              <a:rPr lang="en-US" altLang="ja-JP" sz="2000" dirty="0">
                <a:latin typeface="ＭＳ Ｐ明朝" panose="02020600040205080304" pitchFamily="18" charset="-128"/>
                <a:ea typeface="ＭＳ Ｐ明朝" panose="02020600040205080304" pitchFamily="18" charset="-128"/>
              </a:rPr>
              <a:t>7</a:t>
            </a:r>
            <a:r>
              <a:rPr lang="ja-JP" altLang="ja-JP" sz="2000" dirty="0">
                <a:latin typeface="ＭＳ Ｐ明朝" panose="02020600040205080304" pitchFamily="18" charset="-128"/>
                <a:ea typeface="ＭＳ Ｐ明朝" panose="02020600040205080304" pitchFamily="18" charset="-128"/>
              </a:rPr>
              <a:t>月</a:t>
            </a:r>
            <a:endParaRPr lang="en-US" altLang="ja-JP" sz="2000" dirty="0">
              <a:latin typeface="ＭＳ Ｐ明朝" panose="02020600040205080304" pitchFamily="18" charset="-128"/>
              <a:ea typeface="ＭＳ Ｐ明朝" panose="02020600040205080304" pitchFamily="18" charset="-128"/>
            </a:endParaRPr>
          </a:p>
          <a:p>
            <a:pPr>
              <a:lnSpc>
                <a:spcPct val="130000"/>
              </a:lnSpc>
              <a:buSzPct val="70000"/>
            </a:pPr>
            <a:r>
              <a:rPr lang="en-US" altLang="ja-JP" sz="2000" dirty="0">
                <a:latin typeface="ＭＳ Ｐ明朝" panose="02020600040205080304" pitchFamily="18" charset="-128"/>
                <a:ea typeface="ＭＳ Ｐ明朝" panose="02020600040205080304" pitchFamily="18" charset="-128"/>
              </a:rPr>
              <a:t>   </a:t>
            </a:r>
            <a:r>
              <a:rPr lang="ja-JP" altLang="ja-JP" sz="2000" dirty="0">
                <a:latin typeface="ＭＳ Ｐ明朝" panose="02020600040205080304" pitchFamily="18" charset="-128"/>
                <a:ea typeface="ＭＳ Ｐ明朝" panose="02020600040205080304" pitchFamily="18" charset="-128"/>
              </a:rPr>
              <a:t>新菱冷熱工業株式会社，ダクトシステムにおける軽量型</a:t>
            </a:r>
            <a:r>
              <a:rPr lang="en-US" altLang="ja-JP" sz="2000" dirty="0">
                <a:latin typeface="ＭＳ Ｐ明朝" panose="02020600040205080304" pitchFamily="18" charset="-128"/>
                <a:ea typeface="ＭＳ Ｐ明朝" panose="02020600040205080304" pitchFamily="18" charset="-128"/>
              </a:rPr>
              <a:t>IFC</a:t>
            </a:r>
            <a:r>
              <a:rPr lang="ja-JP" altLang="ja-JP" sz="2000" dirty="0">
                <a:latin typeface="ＭＳ Ｐ明朝" panose="02020600040205080304" pitchFamily="18" charset="-128"/>
                <a:ea typeface="ＭＳ Ｐ明朝" panose="02020600040205080304" pitchFamily="18" charset="-128"/>
              </a:rPr>
              <a:t>データの可視化に関する研究</a:t>
            </a:r>
          </a:p>
        </p:txBody>
      </p:sp>
    </p:spTree>
    <p:extLst>
      <p:ext uri="{BB962C8B-B14F-4D97-AF65-F5344CB8AC3E}">
        <p14:creationId xmlns:p14="http://schemas.microsoft.com/office/powerpoint/2010/main" val="11362022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6D5C4B-A365-041E-66DB-918ECC24A88E}"/>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8D39AB7F-24DC-EACD-0707-F7CE3E813328}"/>
              </a:ext>
            </a:extLst>
          </p:cNvPr>
          <p:cNvSpPr txBox="1"/>
          <p:nvPr/>
        </p:nvSpPr>
        <p:spPr>
          <a:xfrm>
            <a:off x="258033" y="31530"/>
            <a:ext cx="3334732" cy="369332"/>
          </a:xfrm>
          <a:prstGeom prst="rect">
            <a:avLst/>
          </a:prstGeom>
          <a:noFill/>
        </p:spPr>
        <p:txBody>
          <a:bodyPr wrap="square" lIns="0" tIns="0" rIns="0" bIns="0">
            <a:spAutoFit/>
          </a:bodyPr>
          <a:lstStyle/>
          <a:p>
            <a:r>
              <a:rPr lang="en-US" altLang="ja-JP" sz="2400" b="1" dirty="0">
                <a:solidFill>
                  <a:schemeClr val="bg1"/>
                </a:solidFill>
                <a:latin typeface="ＭＳ Ｐゴシック" panose="020B0600070205080204" pitchFamily="34" charset="-128"/>
                <a:ea typeface="ＭＳ Ｐゴシック" panose="020B0600070205080204" pitchFamily="34" charset="-128"/>
              </a:rPr>
              <a:t>4. </a:t>
            </a:r>
            <a:r>
              <a:rPr lang="ja-JP" altLang="en-US" sz="2400" b="1" dirty="0">
                <a:solidFill>
                  <a:schemeClr val="bg1"/>
                </a:solidFill>
                <a:latin typeface="ＭＳ Ｐゴシック" panose="020B0600070205080204" pitchFamily="34" charset="-128"/>
                <a:ea typeface="ＭＳ Ｐゴシック" panose="020B0600070205080204" pitchFamily="34" charset="-128"/>
              </a:rPr>
              <a:t>参加した活動</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
        <p:nvSpPr>
          <p:cNvPr id="2" name="文本框 2">
            <a:extLst>
              <a:ext uri="{FF2B5EF4-FFF2-40B4-BE49-F238E27FC236}">
                <a16:creationId xmlns:a16="http://schemas.microsoft.com/office/drawing/2014/main" id="{8B076712-63AC-E73A-AFCA-0E69938E550A}"/>
              </a:ext>
            </a:extLst>
          </p:cNvPr>
          <p:cNvSpPr txBox="1"/>
          <p:nvPr/>
        </p:nvSpPr>
        <p:spPr>
          <a:xfrm>
            <a:off x="132714" y="780003"/>
            <a:ext cx="5486267" cy="5802807"/>
          </a:xfrm>
          <a:prstGeom prst="rect">
            <a:avLst/>
          </a:prstGeom>
          <a:noFill/>
        </p:spPr>
        <p:txBody>
          <a:bodyPr wrap="square" rtlCol="0">
            <a:spAutoFit/>
          </a:bodyPr>
          <a:lstStyle>
            <a:defPPr>
              <a:defRPr lang="zh-CN"/>
            </a:defPPr>
            <a:lvl1pPr>
              <a:defRPr kumimoji="1" sz="1600" b="1" spc="120">
                <a:solidFill>
                  <a:schemeClr val="tx1">
                    <a:lumMod val="75000"/>
                    <a:lumOff val="25000"/>
                  </a:schemeClr>
                </a:solidFill>
                <a:latin typeface="Microsoft YaHei" panose="020B0503020204020204" pitchFamily="34" charset="-122"/>
                <a:ea typeface="Microsoft YaHei" panose="020B0503020204020204" pitchFamily="34" charset="-122"/>
              </a:defRPr>
            </a:lvl1pPr>
          </a:lstStyle>
          <a:p>
            <a:pPr marL="285750" indent="-285750">
              <a:lnSpc>
                <a:spcPct val="130000"/>
              </a:lnSpc>
              <a:buSzPct val="70000"/>
              <a:buFont typeface="Wingdings" pitchFamily="2" charset="2"/>
              <a:buChar char="l"/>
            </a:pPr>
            <a:r>
              <a:rPr lang="en-US" altLang="ja-JP" sz="1800" b="0" dirty="0">
                <a:latin typeface="ＭＳ Ｐゴシック" panose="020B0600070205080204" pitchFamily="34" charset="-128"/>
                <a:ea typeface="ＭＳ Ｐゴシック" panose="020B0600070205080204" pitchFamily="34" charset="-128"/>
              </a:rPr>
              <a:t>2022</a:t>
            </a:r>
            <a:r>
              <a:rPr lang="ja-JP" altLang="ja-JP" sz="1800" b="0" dirty="0">
                <a:latin typeface="ＭＳ Ｐゴシック" panose="020B0600070205080204" pitchFamily="34" charset="-128"/>
                <a:ea typeface="ＭＳ Ｐゴシック" panose="020B0600070205080204" pitchFamily="34" charset="-128"/>
              </a:rPr>
              <a:t>年</a:t>
            </a:r>
            <a:r>
              <a:rPr lang="en-US" altLang="ja-JP" sz="1800" b="0" dirty="0">
                <a:latin typeface="ＭＳ Ｐゴシック" panose="020B0600070205080204" pitchFamily="34" charset="-128"/>
                <a:ea typeface="ＭＳ Ｐゴシック" panose="020B0600070205080204" pitchFamily="34" charset="-128"/>
              </a:rPr>
              <a:t>10</a:t>
            </a:r>
            <a:r>
              <a:rPr lang="ja-JP" altLang="ja-JP" sz="1800" b="0" dirty="0">
                <a:latin typeface="ＭＳ Ｐゴシック" panose="020B0600070205080204" pitchFamily="34" charset="-128"/>
                <a:ea typeface="ＭＳ Ｐゴシック" panose="020B0600070205080204" pitchFamily="34" charset="-128"/>
              </a:rPr>
              <a:t>月</a:t>
            </a:r>
            <a:r>
              <a:rPr lang="ja-JP" altLang="en-US" sz="1800" dirty="0">
                <a:latin typeface="ＭＳ Ｐ明朝" panose="02020600040205080304" pitchFamily="18" charset="-128"/>
                <a:ea typeface="ＭＳ Ｐ明朝" panose="02020600040205080304" pitchFamily="18" charset="-128"/>
              </a:rPr>
              <a:t>∼</a:t>
            </a:r>
            <a:r>
              <a:rPr lang="en-US" altLang="ja-JP" sz="1800" b="0" dirty="0">
                <a:latin typeface="ＭＳ Ｐゴシック" panose="020B0600070205080204" pitchFamily="34" charset="-128"/>
                <a:ea typeface="ＭＳ Ｐゴシック" panose="020B0600070205080204" pitchFamily="34" charset="-128"/>
              </a:rPr>
              <a:t>2025</a:t>
            </a:r>
            <a:r>
              <a:rPr lang="ja-JP" altLang="ja-JP" sz="1800" b="0" dirty="0">
                <a:latin typeface="ＭＳ Ｐゴシック" panose="020B0600070205080204" pitchFamily="34" charset="-128"/>
                <a:ea typeface="ＭＳ Ｐゴシック" panose="020B0600070205080204" pitchFamily="34" charset="-128"/>
              </a:rPr>
              <a:t>年</a:t>
            </a:r>
            <a:r>
              <a:rPr lang="en-US" altLang="ja-JP" sz="1800" b="0" dirty="0">
                <a:latin typeface="ＭＳ Ｐゴシック" panose="020B0600070205080204" pitchFamily="34" charset="-128"/>
                <a:ea typeface="ＭＳ Ｐゴシック" panose="020B0600070205080204" pitchFamily="34" charset="-128"/>
              </a:rPr>
              <a:t>9</a:t>
            </a:r>
            <a:r>
              <a:rPr lang="ja-JP" altLang="ja-JP" sz="1800" b="0" dirty="0">
                <a:latin typeface="ＭＳ Ｐゴシック" panose="020B0600070205080204" pitchFamily="34" charset="-128"/>
                <a:ea typeface="ＭＳ Ｐゴシック" panose="020B0600070205080204" pitchFamily="34" charset="-128"/>
              </a:rPr>
              <a:t>月</a:t>
            </a:r>
            <a:endParaRPr lang="en-US" altLang="ja-JP" sz="1800" b="0" dirty="0">
              <a:latin typeface="ＭＳ Ｐゴシック" panose="020B0600070205080204" pitchFamily="34" charset="-128"/>
              <a:ea typeface="ＭＳ Ｐゴシック" panose="020B0600070205080204" pitchFamily="34" charset="-128"/>
            </a:endParaRPr>
          </a:p>
          <a:p>
            <a:pPr>
              <a:lnSpc>
                <a:spcPct val="130000"/>
              </a:lnSpc>
              <a:buSzPct val="70000"/>
            </a:pPr>
            <a:r>
              <a:rPr lang="zh-CN" altLang="en-US" sz="1800" b="0" dirty="0">
                <a:latin typeface="ＭＳ Ｐゴシック" panose="020B0600070205080204" pitchFamily="34" charset="-128"/>
                <a:ea typeface="ＭＳ Ｐゴシック" panose="020B0600070205080204" pitchFamily="34" charset="-128"/>
              </a:rPr>
              <a:t>    </a:t>
            </a:r>
            <a:r>
              <a:rPr lang="ja-JP" altLang="ja-JP" sz="1800" b="0" dirty="0">
                <a:latin typeface="ＭＳ Ｐゴシック" panose="020B0600070205080204" pitchFamily="34" charset="-128"/>
                <a:ea typeface="ＭＳ Ｐゴシック" panose="020B0600070205080204" pitchFamily="34" charset="-128"/>
              </a:rPr>
              <a:t>研究室でのティーチングアシスタント活動</a:t>
            </a:r>
            <a:endParaRPr lang="en-US" altLang="ja-JP" sz="1800" b="0" dirty="0">
              <a:latin typeface="ＭＳ Ｐゴシック" panose="020B0600070205080204" pitchFamily="34" charset="-128"/>
              <a:ea typeface="ＭＳ Ｐゴシック" panose="020B0600070205080204" pitchFamily="34" charset="-128"/>
            </a:endParaRPr>
          </a:p>
          <a:p>
            <a:pPr marL="285750" indent="-285750">
              <a:lnSpc>
                <a:spcPct val="130000"/>
              </a:lnSpc>
              <a:buSzPct val="70000"/>
              <a:buFont typeface="Wingdings" pitchFamily="2" charset="2"/>
              <a:buChar char="l"/>
            </a:pPr>
            <a:r>
              <a:rPr lang="en-US" altLang="ja-JP" sz="1800" b="0" dirty="0">
                <a:latin typeface="ＭＳ Ｐゴシック" panose="020B0600070205080204" pitchFamily="34" charset="-128"/>
                <a:ea typeface="ＭＳ Ｐゴシック" panose="020B0600070205080204" pitchFamily="34" charset="-128"/>
              </a:rPr>
              <a:t>2024</a:t>
            </a:r>
            <a:r>
              <a:rPr lang="ja-JP" altLang="ja-JP" sz="1800" b="0" dirty="0">
                <a:latin typeface="ＭＳ Ｐゴシック" panose="020B0600070205080204" pitchFamily="34" charset="-128"/>
                <a:ea typeface="ＭＳ Ｐゴシック" panose="020B0600070205080204" pitchFamily="34" charset="-128"/>
              </a:rPr>
              <a:t>年</a:t>
            </a:r>
            <a:r>
              <a:rPr lang="en-US" altLang="ja-JP" sz="1800" b="0" dirty="0">
                <a:latin typeface="ＭＳ Ｐゴシック" panose="020B0600070205080204" pitchFamily="34" charset="-128"/>
                <a:ea typeface="ＭＳ Ｐゴシック" panose="020B0600070205080204" pitchFamily="34" charset="-128"/>
              </a:rPr>
              <a:t>9</a:t>
            </a:r>
            <a:r>
              <a:rPr lang="ja-JP" altLang="ja-JP" sz="1800" b="0" dirty="0">
                <a:latin typeface="ＭＳ Ｐゴシック" panose="020B0600070205080204" pitchFamily="34" charset="-128"/>
                <a:ea typeface="ＭＳ Ｐゴシック" panose="020B0600070205080204" pitchFamily="34" charset="-128"/>
              </a:rPr>
              <a:t>月</a:t>
            </a:r>
            <a:r>
              <a:rPr lang="ja-JP" altLang="en-US" sz="1800" dirty="0">
                <a:latin typeface="ＭＳ Ｐ明朝" panose="02020600040205080304" pitchFamily="18" charset="-128"/>
                <a:ea typeface="ＭＳ Ｐ明朝" panose="02020600040205080304" pitchFamily="18" charset="-128"/>
              </a:rPr>
              <a:t>∼</a:t>
            </a:r>
            <a:r>
              <a:rPr lang="en-US" altLang="ja-JP" sz="1800" b="0" dirty="0">
                <a:latin typeface="ＭＳ Ｐゴシック" panose="020B0600070205080204" pitchFamily="34" charset="-128"/>
                <a:ea typeface="ＭＳ Ｐゴシック" panose="020B0600070205080204" pitchFamily="34" charset="-128"/>
              </a:rPr>
              <a:t>2024</a:t>
            </a:r>
            <a:r>
              <a:rPr lang="ja-JP" altLang="ja-JP" sz="1800" b="0" dirty="0">
                <a:latin typeface="ＭＳ Ｐゴシック" panose="020B0600070205080204" pitchFamily="34" charset="-128"/>
                <a:ea typeface="ＭＳ Ｐゴシック" panose="020B0600070205080204" pitchFamily="34" charset="-128"/>
              </a:rPr>
              <a:t>年</a:t>
            </a:r>
            <a:r>
              <a:rPr lang="en-US" altLang="ja-JP" sz="1800" b="0" dirty="0">
                <a:latin typeface="ＭＳ Ｐゴシック" panose="020B0600070205080204" pitchFamily="34" charset="-128"/>
                <a:ea typeface="ＭＳ Ｐゴシック" panose="020B0600070205080204" pitchFamily="34" charset="-128"/>
              </a:rPr>
              <a:t>10</a:t>
            </a:r>
            <a:r>
              <a:rPr lang="ja-JP" altLang="ja-JP" sz="1800" b="0" dirty="0">
                <a:latin typeface="ＭＳ Ｐゴシック" panose="020B0600070205080204" pitchFamily="34" charset="-128"/>
                <a:ea typeface="ＭＳ Ｐゴシック" panose="020B0600070205080204" pitchFamily="34" charset="-128"/>
              </a:rPr>
              <a:t>月</a:t>
            </a:r>
            <a:endParaRPr lang="en-US" altLang="ja-JP" sz="1800" b="0" dirty="0">
              <a:latin typeface="ＭＳ Ｐゴシック" panose="020B0600070205080204" pitchFamily="34" charset="-128"/>
              <a:ea typeface="ＭＳ Ｐゴシック" panose="020B0600070205080204" pitchFamily="34" charset="-128"/>
            </a:endParaRPr>
          </a:p>
          <a:p>
            <a:pPr>
              <a:lnSpc>
                <a:spcPct val="130000"/>
              </a:lnSpc>
              <a:buSzPct val="70000"/>
            </a:pPr>
            <a:r>
              <a:rPr lang="en-US" altLang="ja-JP" sz="1800" b="0" dirty="0">
                <a:latin typeface="ＭＳ Ｐゴシック" panose="020B0600070205080204" pitchFamily="34" charset="-128"/>
                <a:ea typeface="ＭＳ Ｐゴシック" panose="020B0600070205080204" pitchFamily="34" charset="-128"/>
              </a:rPr>
              <a:t>    SECOM</a:t>
            </a:r>
            <a:r>
              <a:rPr lang="ja-JP" altLang="ja-JP" sz="1800" b="0" dirty="0">
                <a:latin typeface="ＭＳ Ｐゴシック" panose="020B0600070205080204" pitchFamily="34" charset="-128"/>
                <a:ea typeface="ＭＳ Ｐゴシック" panose="020B0600070205080204" pitchFamily="34" charset="-128"/>
              </a:rPr>
              <a:t>株式会社</a:t>
            </a:r>
            <a:r>
              <a:rPr lang="en-US" altLang="ja-JP" sz="1800" b="0" dirty="0">
                <a:latin typeface="ＭＳ Ｐゴシック" panose="020B0600070205080204" pitchFamily="34" charset="-128"/>
                <a:ea typeface="ＭＳ Ｐゴシック" panose="020B0600070205080204" pitchFamily="34" charset="-128"/>
              </a:rPr>
              <a:t>IS</a:t>
            </a:r>
            <a:r>
              <a:rPr lang="ja-JP" altLang="ja-JP" sz="1800" b="0" dirty="0">
                <a:latin typeface="ＭＳ Ｐゴシック" panose="020B0600070205080204" pitchFamily="34" charset="-128"/>
                <a:ea typeface="ＭＳ Ｐゴシック" panose="020B0600070205080204" pitchFamily="34" charset="-128"/>
              </a:rPr>
              <a:t>研究所夏季インターンシップ</a:t>
            </a:r>
            <a:r>
              <a:rPr lang="en-US" altLang="ja-JP" sz="1800" b="0" dirty="0">
                <a:latin typeface="ＭＳ Ｐゴシック" panose="020B0600070205080204" pitchFamily="34" charset="-128"/>
                <a:ea typeface="ＭＳ Ｐゴシック" panose="020B0600070205080204" pitchFamily="34" charset="-128"/>
              </a:rPr>
              <a:t>   </a:t>
            </a:r>
            <a:r>
              <a:rPr lang="ja-JP" altLang="ja-JP" sz="1800" b="0" dirty="0">
                <a:latin typeface="ＭＳ Ｐゴシック" panose="020B0600070205080204" pitchFamily="34" charset="-128"/>
                <a:ea typeface="ＭＳ Ｐゴシック" panose="020B0600070205080204" pitchFamily="34" charset="-128"/>
              </a:rPr>
              <a:t>「</a:t>
            </a:r>
            <a:r>
              <a:rPr lang="en-US" altLang="ja-JP" sz="1800" b="0" dirty="0">
                <a:latin typeface="ＭＳ Ｐゴシック" panose="020B0600070205080204" pitchFamily="34" charset="-128"/>
                <a:ea typeface="ＭＳ Ｐゴシック" panose="020B0600070205080204" pitchFamily="34" charset="-128"/>
              </a:rPr>
              <a:t>BIM</a:t>
            </a:r>
            <a:r>
              <a:rPr lang="ja-JP" altLang="ja-JP" sz="1800" b="0" dirty="0">
                <a:latin typeface="ＭＳ Ｐゴシック" panose="020B0600070205080204" pitchFamily="34" charset="-128"/>
                <a:ea typeface="ＭＳ Ｐゴシック" panose="020B0600070205080204" pitchFamily="34" charset="-128"/>
              </a:rPr>
              <a:t>データを用いた図面解析システムの試作」</a:t>
            </a:r>
          </a:p>
          <a:p>
            <a:pPr marL="285750" indent="-285750">
              <a:lnSpc>
                <a:spcPct val="130000"/>
              </a:lnSpc>
              <a:buSzPct val="70000"/>
              <a:buFont typeface="Wingdings" pitchFamily="2" charset="2"/>
              <a:buChar char="l"/>
            </a:pPr>
            <a:r>
              <a:rPr lang="en-US" altLang="ja-JP" sz="1800" b="0" dirty="0">
                <a:latin typeface="ＭＳ Ｐゴシック" panose="020B0600070205080204" pitchFamily="34" charset="-128"/>
                <a:ea typeface="ＭＳ Ｐゴシック" panose="020B0600070205080204" pitchFamily="34" charset="-128"/>
              </a:rPr>
              <a:t>2022</a:t>
            </a:r>
            <a:r>
              <a:rPr lang="ja-JP" altLang="ja-JP" sz="1800" b="0" dirty="0">
                <a:latin typeface="ＭＳ Ｐゴシック" panose="020B0600070205080204" pitchFamily="34" charset="-128"/>
                <a:ea typeface="ＭＳ Ｐゴシック" panose="020B0600070205080204" pitchFamily="34" charset="-128"/>
              </a:rPr>
              <a:t>年</a:t>
            </a:r>
            <a:r>
              <a:rPr lang="en-US" altLang="ja-JP" sz="1800" b="0" dirty="0">
                <a:latin typeface="ＭＳ Ｐゴシック" panose="020B0600070205080204" pitchFamily="34" charset="-128"/>
                <a:ea typeface="ＭＳ Ｐゴシック" panose="020B0600070205080204" pitchFamily="34" charset="-128"/>
              </a:rPr>
              <a:t>10</a:t>
            </a:r>
            <a:r>
              <a:rPr lang="ja-JP" altLang="ja-JP" sz="1800" b="0" dirty="0">
                <a:latin typeface="ＭＳ Ｐゴシック" panose="020B0600070205080204" pitchFamily="34" charset="-128"/>
                <a:ea typeface="ＭＳ Ｐゴシック" panose="020B0600070205080204" pitchFamily="34" charset="-128"/>
              </a:rPr>
              <a:t>月から、仙台観光国際協会に所属する八木山市民センター日本語ティールームに参加し、芋煮会や運動会などのイベントにも参加しました</a:t>
            </a:r>
            <a:r>
              <a:rPr lang="en-US" altLang="ja-JP" sz="1800" b="0" dirty="0">
                <a:latin typeface="ＭＳ Ｐゴシック" panose="020B0600070205080204" pitchFamily="34" charset="-128"/>
                <a:ea typeface="ＭＳ Ｐゴシック" panose="020B0600070205080204" pitchFamily="34" charset="-128"/>
              </a:rPr>
              <a:t>(</a:t>
            </a:r>
            <a:r>
              <a:rPr lang="ja-JP" altLang="ja-JP" sz="1800" b="0" dirty="0">
                <a:latin typeface="ＭＳ Ｐゴシック" panose="020B0600070205080204" pitchFamily="34" charset="-128"/>
                <a:ea typeface="ＭＳ Ｐゴシック" panose="020B0600070205080204" pitchFamily="34" charset="-128"/>
              </a:rPr>
              <a:t>図９</a:t>
            </a:r>
            <a:r>
              <a:rPr lang="en-US" altLang="ja-JP" sz="1800" b="0" dirty="0">
                <a:latin typeface="ＭＳ Ｐゴシック" panose="020B0600070205080204" pitchFamily="34" charset="-128"/>
                <a:ea typeface="ＭＳ Ｐゴシック" panose="020B0600070205080204" pitchFamily="34" charset="-128"/>
              </a:rPr>
              <a:t>)</a:t>
            </a:r>
            <a:r>
              <a:rPr lang="ja-JP" altLang="ja-JP" sz="1800" b="0" dirty="0">
                <a:latin typeface="ＭＳ Ｐゴシック" panose="020B0600070205080204" pitchFamily="34" charset="-128"/>
                <a:ea typeface="ＭＳ Ｐゴシック" panose="020B0600070205080204" pitchFamily="34" charset="-128"/>
              </a:rPr>
              <a:t>。国際理解授業に参加しました</a:t>
            </a:r>
            <a:r>
              <a:rPr lang="en-US" altLang="ja-JP" sz="1800" b="0" dirty="0">
                <a:latin typeface="ＭＳ Ｐゴシック" panose="020B0600070205080204" pitchFamily="34" charset="-128"/>
                <a:ea typeface="ＭＳ Ｐゴシック" panose="020B0600070205080204" pitchFamily="34" charset="-128"/>
              </a:rPr>
              <a:t>(</a:t>
            </a:r>
            <a:r>
              <a:rPr lang="ja-JP" altLang="ja-JP" sz="1800" b="0" dirty="0">
                <a:latin typeface="ＭＳ Ｐゴシック" panose="020B0600070205080204" pitchFamily="34" charset="-128"/>
                <a:ea typeface="ＭＳ Ｐゴシック" panose="020B0600070205080204" pitchFamily="34" charset="-128"/>
              </a:rPr>
              <a:t>図１０</a:t>
            </a:r>
            <a:r>
              <a:rPr lang="en-US" altLang="ja-JP" sz="1800" b="0" dirty="0">
                <a:latin typeface="ＭＳ Ｐゴシック" panose="020B0600070205080204" pitchFamily="34" charset="-128"/>
                <a:ea typeface="ＭＳ Ｐゴシック" panose="020B0600070205080204" pitchFamily="34" charset="-128"/>
              </a:rPr>
              <a:t>)</a:t>
            </a:r>
            <a:r>
              <a:rPr lang="ja-JP" altLang="ja-JP" sz="1800" b="0" dirty="0">
                <a:latin typeface="ＭＳ Ｐゴシック" panose="020B0600070205080204" pitchFamily="34" charset="-128"/>
                <a:ea typeface="ＭＳ Ｐゴシック" panose="020B0600070205080204" pitchFamily="34" charset="-128"/>
              </a:rPr>
              <a:t> </a:t>
            </a:r>
            <a:endParaRPr lang="en-US" altLang="ja-JP" sz="1800" b="0" dirty="0">
              <a:latin typeface="ＭＳ Ｐゴシック" panose="020B0600070205080204" pitchFamily="34" charset="-128"/>
              <a:ea typeface="ＭＳ Ｐゴシック" panose="020B0600070205080204" pitchFamily="34" charset="-128"/>
            </a:endParaRPr>
          </a:p>
          <a:p>
            <a:pPr marL="285750" indent="-285750">
              <a:lnSpc>
                <a:spcPct val="130000"/>
              </a:lnSpc>
              <a:buSzPct val="70000"/>
              <a:buFont typeface="Wingdings" pitchFamily="2" charset="2"/>
              <a:buChar char="l"/>
            </a:pPr>
            <a:r>
              <a:rPr lang="en-US" altLang="ja-JP" sz="1800" b="0" dirty="0">
                <a:latin typeface="ＭＳ Ｐゴシック" panose="020B0600070205080204" pitchFamily="34" charset="-128"/>
                <a:ea typeface="ＭＳ Ｐゴシック" panose="020B0600070205080204" pitchFamily="34" charset="-128"/>
              </a:rPr>
              <a:t>2024</a:t>
            </a:r>
            <a:r>
              <a:rPr lang="ja-JP" altLang="ja-JP" sz="1800" b="0" dirty="0">
                <a:latin typeface="ＭＳ Ｐゴシック" panose="020B0600070205080204" pitchFamily="34" charset="-128"/>
                <a:ea typeface="ＭＳ Ｐゴシック" panose="020B0600070205080204" pitchFamily="34" charset="-128"/>
              </a:rPr>
              <a:t>年</a:t>
            </a:r>
            <a:r>
              <a:rPr lang="en-US" altLang="ja-JP" sz="1800" b="0" dirty="0">
                <a:latin typeface="ＭＳ Ｐゴシック" panose="020B0600070205080204" pitchFamily="34" charset="-128"/>
                <a:ea typeface="ＭＳ Ｐゴシック" panose="020B0600070205080204" pitchFamily="34" charset="-128"/>
              </a:rPr>
              <a:t>8</a:t>
            </a:r>
            <a:r>
              <a:rPr lang="ja-JP" altLang="ja-JP" sz="1800" b="0" dirty="0">
                <a:latin typeface="ＭＳ Ｐゴシック" panose="020B0600070205080204" pitchFamily="34" charset="-128"/>
                <a:ea typeface="ＭＳ Ｐゴシック" panose="020B0600070205080204" pitchFamily="34" charset="-128"/>
              </a:rPr>
              <a:t>月から、仙台市の囲碁同好会に参加し、日本のおじいさんやおばあさんと囲碁を切磋琢磨できることがとても嬉しいです</a:t>
            </a:r>
            <a:r>
              <a:rPr lang="en-US" altLang="ja-JP" sz="1800" b="0" dirty="0">
                <a:latin typeface="ＭＳ Ｐゴシック" panose="020B0600070205080204" pitchFamily="34" charset="-128"/>
                <a:ea typeface="ＭＳ Ｐゴシック" panose="020B0600070205080204" pitchFamily="34" charset="-128"/>
              </a:rPr>
              <a:t>(</a:t>
            </a:r>
            <a:r>
              <a:rPr lang="ja-JP" altLang="ja-JP" sz="1800" b="0" dirty="0">
                <a:latin typeface="ＭＳ Ｐゴシック" panose="020B0600070205080204" pitchFamily="34" charset="-128"/>
                <a:ea typeface="ＭＳ Ｐゴシック" panose="020B0600070205080204" pitchFamily="34" charset="-128"/>
              </a:rPr>
              <a:t>図１１</a:t>
            </a:r>
            <a:r>
              <a:rPr lang="en-US" altLang="ja-JP" sz="1800" b="0" dirty="0">
                <a:latin typeface="ＭＳ Ｐゴシック" panose="020B0600070205080204" pitchFamily="34" charset="-128"/>
                <a:ea typeface="ＭＳ Ｐゴシック" panose="020B0600070205080204" pitchFamily="34" charset="-128"/>
              </a:rPr>
              <a:t>)</a:t>
            </a:r>
            <a:endParaRPr lang="ja-JP" altLang="ja-JP" sz="1800" b="0" dirty="0">
              <a:latin typeface="ＭＳ Ｐゴシック" panose="020B0600070205080204" pitchFamily="34" charset="-128"/>
              <a:ea typeface="ＭＳ Ｐゴシック" panose="020B0600070205080204" pitchFamily="34" charset="-128"/>
            </a:endParaRPr>
          </a:p>
          <a:p>
            <a:pPr marL="285750" indent="-285750">
              <a:lnSpc>
                <a:spcPct val="130000"/>
              </a:lnSpc>
              <a:buSzPct val="70000"/>
              <a:buFont typeface="Wingdings" pitchFamily="2" charset="2"/>
              <a:buChar char="l"/>
            </a:pPr>
            <a:r>
              <a:rPr lang="en-US" altLang="ja-JP" sz="1800" b="0" dirty="0">
                <a:latin typeface="ＭＳ Ｐゴシック" panose="020B0600070205080204" pitchFamily="34" charset="-128"/>
                <a:ea typeface="ＭＳ Ｐゴシック" panose="020B0600070205080204" pitchFamily="34" charset="-128"/>
              </a:rPr>
              <a:t>2024</a:t>
            </a:r>
            <a:r>
              <a:rPr lang="ja-JP" altLang="ja-JP" sz="1800" b="0" dirty="0">
                <a:latin typeface="ＭＳ Ｐゴシック" panose="020B0600070205080204" pitchFamily="34" charset="-128"/>
                <a:ea typeface="ＭＳ Ｐゴシック" panose="020B0600070205080204" pitchFamily="34" charset="-128"/>
              </a:rPr>
              <a:t>年</a:t>
            </a:r>
            <a:r>
              <a:rPr lang="en-US" altLang="ja-JP" sz="1800" b="0" dirty="0">
                <a:latin typeface="ＭＳ Ｐゴシック" panose="020B0600070205080204" pitchFamily="34" charset="-128"/>
                <a:ea typeface="ＭＳ Ｐゴシック" panose="020B0600070205080204" pitchFamily="34" charset="-128"/>
              </a:rPr>
              <a:t>11</a:t>
            </a:r>
            <a:r>
              <a:rPr lang="ja-JP" altLang="ja-JP" sz="1800" b="0" dirty="0">
                <a:latin typeface="ＭＳ Ｐゴシック" panose="020B0600070205080204" pitchFamily="34" charset="-128"/>
                <a:ea typeface="ＭＳ Ｐゴシック" panose="020B0600070205080204" pitchFamily="34" charset="-128"/>
              </a:rPr>
              <a:t>月から仙台峰友会に参加し、週末と祝日なと、サークルの皆様と一緒に登山活動に参加することを楽しんでいます</a:t>
            </a:r>
            <a:r>
              <a:rPr lang="en-US" altLang="ja-JP" sz="1800" b="0" dirty="0">
                <a:latin typeface="ＭＳ Ｐゴシック" panose="020B0600070205080204" pitchFamily="34" charset="-128"/>
                <a:ea typeface="ＭＳ Ｐゴシック" panose="020B0600070205080204" pitchFamily="34" charset="-128"/>
              </a:rPr>
              <a:t>(</a:t>
            </a:r>
            <a:r>
              <a:rPr lang="ja-JP" altLang="ja-JP" sz="1800" b="0" dirty="0">
                <a:latin typeface="ＭＳ Ｐゴシック" panose="020B0600070205080204" pitchFamily="34" charset="-128"/>
                <a:ea typeface="ＭＳ Ｐゴシック" panose="020B0600070205080204" pitchFamily="34" charset="-128"/>
              </a:rPr>
              <a:t>図１２</a:t>
            </a:r>
            <a:r>
              <a:rPr lang="en-US" altLang="ja-JP" sz="1800" b="0" dirty="0">
                <a:latin typeface="ＭＳ Ｐゴシック" panose="020B0600070205080204" pitchFamily="34" charset="-128"/>
                <a:ea typeface="ＭＳ Ｐゴシック" panose="020B0600070205080204" pitchFamily="34" charset="-128"/>
              </a:rPr>
              <a:t>)</a:t>
            </a:r>
          </a:p>
          <a:p>
            <a:pPr marL="285750" indent="-285750">
              <a:lnSpc>
                <a:spcPct val="130000"/>
              </a:lnSpc>
              <a:buSzPct val="70000"/>
              <a:buFont typeface="Wingdings" pitchFamily="2" charset="2"/>
              <a:buChar char="l"/>
            </a:pPr>
            <a:endParaRPr lang="ja-JP" altLang="ja-JP" sz="1800" b="0" dirty="0">
              <a:latin typeface="ＭＳ Ｐゴシック" panose="020B0600070205080204" pitchFamily="34" charset="-128"/>
              <a:ea typeface="ＭＳ Ｐゴシック" panose="020B0600070205080204" pitchFamily="34" charset="-128"/>
            </a:endParaRPr>
          </a:p>
        </p:txBody>
      </p:sp>
      <p:pic>
        <p:nvPicPr>
          <p:cNvPr id="4" name="図 3" descr="ポーズをとる男性グループ&#10;&#10;AI 生成コンテンツは誤りを含む可能性があります。">
            <a:extLst>
              <a:ext uri="{FF2B5EF4-FFF2-40B4-BE49-F238E27FC236}">
                <a16:creationId xmlns:a16="http://schemas.microsoft.com/office/drawing/2014/main" id="{6C59A0E6-3122-CC02-C936-3870281E8C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6550" y="1311776"/>
            <a:ext cx="1757045" cy="1317625"/>
          </a:xfrm>
          <a:prstGeom prst="rect">
            <a:avLst/>
          </a:prstGeom>
          <a:noFill/>
          <a:ln>
            <a:noFill/>
          </a:ln>
        </p:spPr>
      </p:pic>
      <p:pic>
        <p:nvPicPr>
          <p:cNvPr id="6" name="図 5" descr="会議室でパソコンを使っている男性&#10;&#10;AI 生成コンテンツは誤りを含む可能性があります。">
            <a:extLst>
              <a:ext uri="{FF2B5EF4-FFF2-40B4-BE49-F238E27FC236}">
                <a16:creationId xmlns:a16="http://schemas.microsoft.com/office/drawing/2014/main" id="{787B9508-9EE9-BCA5-550F-E2EA41F637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96159" y="1353980"/>
            <a:ext cx="1641475" cy="1231265"/>
          </a:xfrm>
          <a:prstGeom prst="rect">
            <a:avLst/>
          </a:prstGeom>
          <a:noFill/>
          <a:ln>
            <a:noFill/>
          </a:ln>
        </p:spPr>
      </p:pic>
      <p:pic>
        <p:nvPicPr>
          <p:cNvPr id="7" name="図 6" descr="テーブルの周りに集まっている人たち&#10;&#10;AI 生成コンテンツは誤りを含む可能性があります。">
            <a:extLst>
              <a:ext uri="{FF2B5EF4-FFF2-40B4-BE49-F238E27FC236}">
                <a16:creationId xmlns:a16="http://schemas.microsoft.com/office/drawing/2014/main" id="{DEED21B5-07CD-CC33-3F1E-8BE91DC4DA2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67174" y="1350805"/>
            <a:ext cx="1645920" cy="1234440"/>
          </a:xfrm>
          <a:prstGeom prst="rect">
            <a:avLst/>
          </a:prstGeom>
          <a:noFill/>
          <a:ln>
            <a:noFill/>
          </a:ln>
        </p:spPr>
      </p:pic>
      <p:sp>
        <p:nvSpPr>
          <p:cNvPr id="8" name="テキスト ボックス 7">
            <a:extLst>
              <a:ext uri="{FF2B5EF4-FFF2-40B4-BE49-F238E27FC236}">
                <a16:creationId xmlns:a16="http://schemas.microsoft.com/office/drawing/2014/main" id="{F712132A-2E4B-89C2-F11F-4002D77C8310}"/>
              </a:ext>
            </a:extLst>
          </p:cNvPr>
          <p:cNvSpPr txBox="1"/>
          <p:nvPr/>
        </p:nvSpPr>
        <p:spPr>
          <a:xfrm>
            <a:off x="5886549" y="2726913"/>
            <a:ext cx="1757046" cy="430887"/>
          </a:xfrm>
          <a:prstGeom prst="rect">
            <a:avLst/>
          </a:prstGeom>
          <a:noFill/>
        </p:spPr>
        <p:txBody>
          <a:bodyPr wrap="square">
            <a:spAutoFit/>
          </a:bodyPr>
          <a:lstStyle/>
          <a:p>
            <a:pPr algn="ctr"/>
            <a:r>
              <a:rPr lang="ja-JP" altLang="ja-JP" sz="1100" dirty="0"/>
              <a:t>図９ 八木山市民センター</a:t>
            </a:r>
            <a:endParaRPr lang="en-US" altLang="ja-JP" sz="1100" dirty="0"/>
          </a:p>
          <a:p>
            <a:pPr algn="ctr"/>
            <a:r>
              <a:rPr lang="ja-JP" altLang="ja-JP" sz="1100" dirty="0"/>
              <a:t>日本語ティールーム</a:t>
            </a:r>
          </a:p>
        </p:txBody>
      </p:sp>
      <p:sp>
        <p:nvSpPr>
          <p:cNvPr id="9" name="テキスト ボックス 8">
            <a:extLst>
              <a:ext uri="{FF2B5EF4-FFF2-40B4-BE49-F238E27FC236}">
                <a16:creationId xmlns:a16="http://schemas.microsoft.com/office/drawing/2014/main" id="{269F517A-AF6C-2BC1-5A68-6C088308691D}"/>
              </a:ext>
            </a:extLst>
          </p:cNvPr>
          <p:cNvSpPr txBox="1"/>
          <p:nvPr/>
        </p:nvSpPr>
        <p:spPr>
          <a:xfrm>
            <a:off x="8888651" y="2726913"/>
            <a:ext cx="1757046" cy="261610"/>
          </a:xfrm>
          <a:prstGeom prst="rect">
            <a:avLst/>
          </a:prstGeom>
          <a:noFill/>
        </p:spPr>
        <p:txBody>
          <a:bodyPr wrap="square">
            <a:spAutoFit/>
          </a:bodyPr>
          <a:lstStyle/>
          <a:p>
            <a:pPr algn="ctr"/>
            <a:r>
              <a:rPr lang="zh-TW" altLang="en-US" sz="1100" dirty="0"/>
              <a:t>図１０ 国際理解授業</a:t>
            </a:r>
            <a:endParaRPr lang="ja-JP" altLang="ja-JP" sz="1100" dirty="0"/>
          </a:p>
        </p:txBody>
      </p:sp>
      <p:pic>
        <p:nvPicPr>
          <p:cNvPr id="10" name="図 9" descr="文字の書かれた紙&#10;&#10;AI 生成コンテンツは誤りを含む可能性があります。">
            <a:extLst>
              <a:ext uri="{FF2B5EF4-FFF2-40B4-BE49-F238E27FC236}">
                <a16:creationId xmlns:a16="http://schemas.microsoft.com/office/drawing/2014/main" id="{A117473A-DFD7-2408-E26C-420FE155AD6C}"/>
              </a:ext>
            </a:extLst>
          </p:cNvPr>
          <p:cNvPicPr>
            <a:picLocks noChangeAspect="1"/>
          </p:cNvPicPr>
          <p:nvPr/>
        </p:nvPicPr>
        <p:blipFill>
          <a:blip r:embed="rId6"/>
          <a:stretch>
            <a:fillRect/>
          </a:stretch>
        </p:blipFill>
        <p:spPr>
          <a:xfrm>
            <a:off x="5947513" y="3930720"/>
            <a:ext cx="1025525" cy="1504315"/>
          </a:xfrm>
          <a:prstGeom prst="rect">
            <a:avLst/>
          </a:prstGeom>
        </p:spPr>
      </p:pic>
      <p:pic>
        <p:nvPicPr>
          <p:cNvPr id="11" name="図 10" descr="人, 屋外, 民衆, グループ が含まれている画像&#10;&#10;AI 生成コンテンツは誤りを含む可能性があります。">
            <a:extLst>
              <a:ext uri="{FF2B5EF4-FFF2-40B4-BE49-F238E27FC236}">
                <a16:creationId xmlns:a16="http://schemas.microsoft.com/office/drawing/2014/main" id="{5D8F707A-2468-8AF0-734F-19E679EF061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76027" y="3865671"/>
            <a:ext cx="2130425" cy="1599565"/>
          </a:xfrm>
          <a:prstGeom prst="rect">
            <a:avLst/>
          </a:prstGeom>
          <a:noFill/>
          <a:ln>
            <a:noFill/>
          </a:ln>
        </p:spPr>
      </p:pic>
      <p:pic>
        <p:nvPicPr>
          <p:cNvPr id="12" name="図 11" descr="雪が降った森にスキーしている人たち&#10;&#10;AI 生成コンテンツは誤りを含む可能性があります。">
            <a:extLst>
              <a:ext uri="{FF2B5EF4-FFF2-40B4-BE49-F238E27FC236}">
                <a16:creationId xmlns:a16="http://schemas.microsoft.com/office/drawing/2014/main" id="{7111FFD8-A21D-051A-B62F-D0FA95358B24}"/>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9637634" y="3875195"/>
            <a:ext cx="2106930" cy="1580515"/>
          </a:xfrm>
          <a:prstGeom prst="rect">
            <a:avLst/>
          </a:prstGeom>
          <a:noFill/>
          <a:ln>
            <a:noFill/>
          </a:ln>
        </p:spPr>
      </p:pic>
      <p:sp>
        <p:nvSpPr>
          <p:cNvPr id="13" name="テキスト ボックス 12">
            <a:extLst>
              <a:ext uri="{FF2B5EF4-FFF2-40B4-BE49-F238E27FC236}">
                <a16:creationId xmlns:a16="http://schemas.microsoft.com/office/drawing/2014/main" id="{A8623401-D919-0AA1-5469-2278448C1135}"/>
              </a:ext>
            </a:extLst>
          </p:cNvPr>
          <p:cNvSpPr txBox="1"/>
          <p:nvPr/>
        </p:nvSpPr>
        <p:spPr>
          <a:xfrm>
            <a:off x="5581752" y="5683371"/>
            <a:ext cx="1757046" cy="261610"/>
          </a:xfrm>
          <a:prstGeom prst="rect">
            <a:avLst/>
          </a:prstGeom>
          <a:noFill/>
        </p:spPr>
        <p:txBody>
          <a:bodyPr wrap="square">
            <a:spAutoFit/>
          </a:bodyPr>
          <a:lstStyle/>
          <a:p>
            <a:pPr algn="ctr"/>
            <a:r>
              <a:rPr lang="ja-JP" altLang="en-US" sz="1100" dirty="0"/>
              <a:t>図１１ 八木山囲碁同好会</a:t>
            </a:r>
            <a:endParaRPr lang="ja-JP" altLang="ja-JP" sz="1100" dirty="0"/>
          </a:p>
        </p:txBody>
      </p:sp>
      <p:sp>
        <p:nvSpPr>
          <p:cNvPr id="14" name="テキスト ボックス 13">
            <a:extLst>
              <a:ext uri="{FF2B5EF4-FFF2-40B4-BE49-F238E27FC236}">
                <a16:creationId xmlns:a16="http://schemas.microsoft.com/office/drawing/2014/main" id="{4682A70B-94EF-C10F-41BF-218413B859A7}"/>
              </a:ext>
            </a:extLst>
          </p:cNvPr>
          <p:cNvSpPr txBox="1"/>
          <p:nvPr/>
        </p:nvSpPr>
        <p:spPr>
          <a:xfrm>
            <a:off x="8934053" y="5683371"/>
            <a:ext cx="1757046" cy="261610"/>
          </a:xfrm>
          <a:prstGeom prst="rect">
            <a:avLst/>
          </a:prstGeom>
          <a:noFill/>
        </p:spPr>
        <p:txBody>
          <a:bodyPr wrap="square">
            <a:spAutoFit/>
          </a:bodyPr>
          <a:lstStyle/>
          <a:p>
            <a:pPr algn="ctr"/>
            <a:r>
              <a:rPr lang="zh-CN" altLang="en-US" sz="1100" dirty="0"/>
              <a:t>図１２ 仙台峰友会</a:t>
            </a:r>
            <a:endParaRPr lang="ja-JP" altLang="ja-JP" sz="1100" dirty="0"/>
          </a:p>
        </p:txBody>
      </p:sp>
    </p:spTree>
    <p:extLst>
      <p:ext uri="{BB962C8B-B14F-4D97-AF65-F5344CB8AC3E}">
        <p14:creationId xmlns:p14="http://schemas.microsoft.com/office/powerpoint/2010/main" val="28076728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28AD0-1C10-5454-41D5-E17D6F73831D}"/>
            </a:ext>
          </a:extLst>
        </p:cNvPr>
        <p:cNvGrpSpPr/>
        <p:nvPr/>
      </p:nvGrpSpPr>
      <p:grpSpPr>
        <a:xfrm>
          <a:off x="0" y="0"/>
          <a:ext cx="0" cy="0"/>
          <a:chOff x="0" y="0"/>
          <a:chExt cx="0" cy="0"/>
        </a:xfrm>
      </p:grpSpPr>
      <p:sp>
        <p:nvSpPr>
          <p:cNvPr id="9" name="文本框 8">
            <a:extLst>
              <a:ext uri="{FF2B5EF4-FFF2-40B4-BE49-F238E27FC236}">
                <a16:creationId xmlns:a16="http://schemas.microsoft.com/office/drawing/2014/main" id="{CFA04BCC-3BFB-F953-B70F-F14364C4519D}"/>
              </a:ext>
            </a:extLst>
          </p:cNvPr>
          <p:cNvSpPr txBox="1"/>
          <p:nvPr/>
        </p:nvSpPr>
        <p:spPr>
          <a:xfrm>
            <a:off x="544980" y="1212080"/>
            <a:ext cx="10924854" cy="2308324"/>
          </a:xfrm>
          <a:prstGeom prst="rect">
            <a:avLst/>
          </a:prstGeom>
          <a:noFill/>
        </p:spPr>
        <p:txBody>
          <a:bodyPr wrap="square" rtlCol="0">
            <a:spAutoFit/>
          </a:bodyPr>
          <a:lstStyle/>
          <a:p>
            <a:pPr algn="ctr"/>
            <a:r>
              <a:rPr kumimoji="1" lang="ja-JP" altLang="en-US" sz="3600" b="1" spc="600" dirty="0">
                <a:latin typeface="ＭＳ Ｐゴシック" panose="020B0600070205080204" pitchFamily="34" charset="-128"/>
                <a:ea typeface="ＭＳ Ｐゴシック" panose="020B0600070205080204" pitchFamily="34" charset="-128"/>
              </a:rPr>
              <a:t>古川東ロータリークラブ</a:t>
            </a:r>
            <a:endParaRPr kumimoji="1" lang="en-US" altLang="ja-JP" sz="3600" b="1" spc="600" dirty="0">
              <a:latin typeface="ＭＳ Ｐゴシック" panose="020B0600070205080204" pitchFamily="34" charset="-128"/>
              <a:ea typeface="ＭＳ Ｐゴシック" panose="020B0600070205080204" pitchFamily="34" charset="-128"/>
            </a:endParaRPr>
          </a:p>
          <a:p>
            <a:pPr algn="ctr"/>
            <a:r>
              <a:rPr kumimoji="1" lang="zh-TW" altLang="en-US" sz="3600" b="1" spc="600" dirty="0">
                <a:latin typeface="ＭＳ Ｐゴシック" panose="020B0600070205080204" pitchFamily="34" charset="-128"/>
                <a:ea typeface="ＭＳ Ｐゴシック" panose="020B0600070205080204" pitchFamily="34" charset="-128"/>
              </a:rPr>
              <a:t>最終例会報告</a:t>
            </a:r>
            <a:endParaRPr kumimoji="1" lang="en-US" altLang="zh-TW" sz="3600" b="1" spc="600" dirty="0">
              <a:latin typeface="ＭＳ Ｐゴシック" panose="020B0600070205080204" pitchFamily="34" charset="-128"/>
              <a:ea typeface="ＭＳ Ｐゴシック" panose="020B0600070205080204" pitchFamily="34" charset="-128"/>
            </a:endParaRPr>
          </a:p>
          <a:p>
            <a:pPr algn="ctr"/>
            <a:endParaRPr kumimoji="1" lang="en-US" altLang="ja-JP" sz="3600" b="1" spc="600" dirty="0">
              <a:latin typeface="ＭＳ Ｐゴシック" panose="020B0600070205080204" pitchFamily="34" charset="-128"/>
              <a:ea typeface="ＭＳ Ｐゴシック" panose="020B0600070205080204" pitchFamily="34" charset="-128"/>
            </a:endParaRPr>
          </a:p>
          <a:p>
            <a:pPr algn="ctr"/>
            <a:r>
              <a:rPr kumimoji="1" lang="ja-JP" altLang="en-US" sz="3600" b="1" spc="600" dirty="0">
                <a:latin typeface="ＭＳ Ｐゴシック" panose="020B0600070205080204" pitchFamily="34" charset="-128"/>
                <a:ea typeface="ＭＳ Ｐゴシック" panose="020B0600070205080204" pitchFamily="34" charset="-128"/>
              </a:rPr>
              <a:t>米山記念奨学生としての感謝と研究成果</a:t>
            </a:r>
            <a:endParaRPr kumimoji="1" lang="en-US" altLang="zh-CN" sz="3600" b="1" spc="600" dirty="0">
              <a:latin typeface="ＭＳ Ｐゴシック" panose="020B0600070205080204" pitchFamily="34" charset="-128"/>
              <a:ea typeface="ＭＳ Ｐゴシック" panose="020B0600070205080204" pitchFamily="34" charset="-128"/>
            </a:endParaRPr>
          </a:p>
        </p:txBody>
      </p:sp>
      <p:cxnSp>
        <p:nvCxnSpPr>
          <p:cNvPr id="16" name="直线连接符 15">
            <a:extLst>
              <a:ext uri="{FF2B5EF4-FFF2-40B4-BE49-F238E27FC236}">
                <a16:creationId xmlns:a16="http://schemas.microsoft.com/office/drawing/2014/main" id="{1E73970A-A432-4D06-1450-EF3C494F83E1}"/>
              </a:ext>
            </a:extLst>
          </p:cNvPr>
          <p:cNvCxnSpPr>
            <a:cxnSpLocks/>
          </p:cNvCxnSpPr>
          <p:nvPr/>
        </p:nvCxnSpPr>
        <p:spPr>
          <a:xfrm flipH="1">
            <a:off x="6755148" y="1812245"/>
            <a:ext cx="3548744" cy="0"/>
          </a:xfrm>
          <a:prstGeom prst="line">
            <a:avLst/>
          </a:prstGeom>
          <a:ln>
            <a:solidFill>
              <a:schemeClr val="bg1">
                <a:alpha val="33247"/>
              </a:schemeClr>
            </a:solidFill>
          </a:ln>
        </p:spPr>
        <p:style>
          <a:lnRef idx="1">
            <a:schemeClr val="accent1"/>
          </a:lnRef>
          <a:fillRef idx="0">
            <a:schemeClr val="accent1"/>
          </a:fillRef>
          <a:effectRef idx="0">
            <a:schemeClr val="accent1"/>
          </a:effectRef>
          <a:fontRef idx="minor">
            <a:schemeClr val="tx1"/>
          </a:fontRef>
        </p:style>
      </p:cxnSp>
      <p:sp>
        <p:nvSpPr>
          <p:cNvPr id="17" name="文本框 9">
            <a:extLst>
              <a:ext uri="{FF2B5EF4-FFF2-40B4-BE49-F238E27FC236}">
                <a16:creationId xmlns:a16="http://schemas.microsoft.com/office/drawing/2014/main" id="{21D602F5-9386-C431-A064-674DEDECD621}"/>
              </a:ext>
            </a:extLst>
          </p:cNvPr>
          <p:cNvSpPr txBox="1"/>
          <p:nvPr/>
        </p:nvSpPr>
        <p:spPr>
          <a:xfrm>
            <a:off x="2664005" y="4009711"/>
            <a:ext cx="6590671" cy="830997"/>
          </a:xfrm>
          <a:prstGeom prst="rect">
            <a:avLst/>
          </a:prstGeom>
          <a:noFill/>
        </p:spPr>
        <p:txBody>
          <a:bodyPr wrap="square" rtlCol="0">
            <a:spAutoFit/>
          </a:bodyPr>
          <a:lstStyle/>
          <a:p>
            <a:pPr algn="ctr"/>
            <a:r>
              <a:rPr kumimoji="1" lang="zh-CN" altLang="en-US" sz="2400" b="1" dirty="0">
                <a:effectLst>
                  <a:outerShdw blurRad="38100" dist="38100" dir="2700000" algn="tl">
                    <a:srgbClr val="C0C0C0"/>
                  </a:outerShdw>
                </a:effectLst>
                <a:latin typeface="Calibri" panose="020F0502020204030204" pitchFamily="34" charset="0"/>
              </a:rPr>
              <a:t>劉</a:t>
            </a:r>
            <a:r>
              <a:rPr kumimoji="1" lang="ja-JP" altLang="en-US" sz="2400" b="1" dirty="0">
                <a:effectLst>
                  <a:outerShdw blurRad="38100" dist="38100" dir="2700000" algn="tl">
                    <a:srgbClr val="C0C0C0"/>
                  </a:outerShdw>
                </a:effectLst>
                <a:latin typeface="Calibri" panose="020F0502020204030204" pitchFamily="34" charset="0"/>
                <a:ea typeface="ＨＧｺﾞｼｯｸE-PRO" pitchFamily="50" charset="-128"/>
              </a:rPr>
              <a:t> </a:t>
            </a:r>
            <a:r>
              <a:rPr kumimoji="1" lang="zh-CN" altLang="en-US" sz="2400" b="1" dirty="0">
                <a:effectLst>
                  <a:outerShdw blurRad="38100" dist="38100" dir="2700000" algn="tl">
                    <a:srgbClr val="C0C0C0"/>
                  </a:outerShdw>
                </a:effectLst>
                <a:latin typeface="Calibri" panose="020F0502020204030204" pitchFamily="34" charset="0"/>
              </a:rPr>
              <a:t>瀛</a:t>
            </a:r>
            <a:endParaRPr kumimoji="1" lang="en-US" altLang="zh-CN" sz="2400" b="1" dirty="0">
              <a:effectLst>
                <a:outerShdw blurRad="38100" dist="38100" dir="2700000" algn="tl">
                  <a:srgbClr val="C0C0C0"/>
                </a:outerShdw>
              </a:effectLst>
              <a:latin typeface="Calibri" panose="020F0502020204030204" pitchFamily="34" charset="0"/>
              <a:ea typeface="ＨＧｺﾞｼｯｸE-PRO" pitchFamily="50" charset="-128"/>
            </a:endParaRPr>
          </a:p>
          <a:p>
            <a:pPr algn="ctr"/>
            <a:r>
              <a:rPr kumimoji="1" lang="zh-CN" altLang="en-US" sz="2400" b="1" dirty="0">
                <a:effectLst>
                  <a:outerShdw blurRad="38100" dist="38100" dir="2700000" algn="tl">
                    <a:srgbClr val="C0C0C0"/>
                  </a:outerShdw>
                </a:effectLst>
                <a:latin typeface="Calibri" panose="020F0502020204030204" pitchFamily="34" charset="0"/>
              </a:rPr>
              <a:t>（東北工業大学大学院）</a:t>
            </a:r>
          </a:p>
        </p:txBody>
      </p:sp>
      <p:sp>
        <p:nvSpPr>
          <p:cNvPr id="18" name="文本框 10">
            <a:extLst>
              <a:ext uri="{FF2B5EF4-FFF2-40B4-BE49-F238E27FC236}">
                <a16:creationId xmlns:a16="http://schemas.microsoft.com/office/drawing/2014/main" id="{05407D29-54C0-5305-8EA1-B43FCE2A3A6B}"/>
              </a:ext>
            </a:extLst>
          </p:cNvPr>
          <p:cNvSpPr txBox="1"/>
          <p:nvPr/>
        </p:nvSpPr>
        <p:spPr>
          <a:xfrm>
            <a:off x="5142502" y="5276588"/>
            <a:ext cx="2349273" cy="369332"/>
          </a:xfrm>
          <a:prstGeom prst="rect">
            <a:avLst/>
          </a:prstGeom>
          <a:noFill/>
        </p:spPr>
        <p:txBody>
          <a:bodyPr wrap="square" rtlCol="0">
            <a:spAutoFit/>
          </a:bodyPr>
          <a:lstStyle/>
          <a:p>
            <a:r>
              <a:rPr kumimoji="1" lang="en-US" altLang="zh-CN" b="1" dirty="0">
                <a:latin typeface="Calibri" panose="020F0502020204030204" pitchFamily="34" charset="0"/>
                <a:ea typeface="ＭＳ Ｐゴシック" panose="020B0600070205080204" pitchFamily="50" charset="-128"/>
              </a:rPr>
              <a:t>2025</a:t>
            </a:r>
            <a:r>
              <a:rPr kumimoji="1" lang="zh-CN" altLang="en-US" b="1" dirty="0">
                <a:latin typeface="Calibri" panose="020F0502020204030204" pitchFamily="34" charset="0"/>
                <a:ea typeface="ＭＳ Ｐゴシック" panose="020B0600070205080204" pitchFamily="50" charset="-128"/>
              </a:rPr>
              <a:t>年</a:t>
            </a:r>
            <a:r>
              <a:rPr kumimoji="1" lang="en-US" altLang="zh-CN" b="1" dirty="0">
                <a:latin typeface="Calibri" panose="020F0502020204030204" pitchFamily="34" charset="0"/>
                <a:ea typeface="ＭＳ Ｐゴシック" panose="020B0600070205080204" pitchFamily="50" charset="-128"/>
              </a:rPr>
              <a:t>9</a:t>
            </a:r>
            <a:r>
              <a:rPr kumimoji="1" lang="zh-CN" altLang="en-US" b="1" dirty="0">
                <a:latin typeface="Calibri" panose="020F0502020204030204" pitchFamily="34" charset="0"/>
                <a:ea typeface="ＭＳ Ｐゴシック" panose="020B0600070205080204" pitchFamily="50" charset="-128"/>
              </a:rPr>
              <a:t>月</a:t>
            </a:r>
            <a:r>
              <a:rPr kumimoji="1" lang="en-US" altLang="zh-CN" b="1" dirty="0">
                <a:latin typeface="Calibri" panose="020F0502020204030204" pitchFamily="34" charset="0"/>
                <a:ea typeface="ＭＳ Ｐゴシック" panose="020B0600070205080204" pitchFamily="50" charset="-128"/>
              </a:rPr>
              <a:t>9</a:t>
            </a:r>
            <a:r>
              <a:rPr kumimoji="1" lang="zh-CN" altLang="en-US" b="1" dirty="0">
                <a:latin typeface="Calibri" panose="020F0502020204030204" pitchFamily="34" charset="0"/>
                <a:ea typeface="ＭＳ Ｐゴシック" panose="020B0600070205080204" pitchFamily="50" charset="-128"/>
              </a:rPr>
              <a:t>日</a:t>
            </a:r>
          </a:p>
        </p:txBody>
      </p:sp>
    </p:spTree>
    <p:extLst>
      <p:ext uri="{BB962C8B-B14F-4D97-AF65-F5344CB8AC3E}">
        <p14:creationId xmlns:p14="http://schemas.microsoft.com/office/powerpoint/2010/main" val="4019105026"/>
      </p:ext>
    </p:extLst>
  </p:cSld>
  <p:clrMapOvr>
    <a:masterClrMapping/>
  </p:clrMapOvr>
  <mc:AlternateContent xmlns:mc="http://schemas.openxmlformats.org/markup-compatibility/2006" xmlns:p14="http://schemas.microsoft.com/office/powerpoint/2010/main">
    <mc:Choice Requires="p14">
      <p:transition spd="slow" p14:dur="2000" advTm="2098"/>
    </mc:Choice>
    <mc:Fallback xmlns="">
      <p:transition spd="slow" advTm="2098"/>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58465-286E-2EFD-F7BF-88595AF3FBCF}"/>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43367CA-6D26-1AC5-3DC7-1B0F46F14B20}"/>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7" name="文本框 13">
            <a:extLst>
              <a:ext uri="{FF2B5EF4-FFF2-40B4-BE49-F238E27FC236}">
                <a16:creationId xmlns:a16="http://schemas.microsoft.com/office/drawing/2014/main" id="{F957AB32-3202-B99E-50D0-C9291C8D13AA}"/>
              </a:ext>
            </a:extLst>
          </p:cNvPr>
          <p:cNvSpPr txBox="1"/>
          <p:nvPr/>
        </p:nvSpPr>
        <p:spPr>
          <a:xfrm>
            <a:off x="122799" y="564478"/>
            <a:ext cx="11219204" cy="461665"/>
          </a:xfrm>
          <a:prstGeom prst="rect">
            <a:avLst/>
          </a:prstGeom>
          <a:noFill/>
        </p:spPr>
        <p:txBody>
          <a:bodyPr wrap="square" rtlCol="0">
            <a:spAutoFit/>
          </a:bodyPr>
          <a:lstStyle/>
          <a:p>
            <a:r>
              <a:rPr lang="en-US" altLang="zh-CN" sz="2400" b="1" dirty="0">
                <a:ea typeface="ＨＧｺﾞｼｯｸE-PRO" pitchFamily="50" charset="-128"/>
              </a:rPr>
              <a:t>6.4.1 Analysis of a supply air system from </a:t>
            </a:r>
            <a:r>
              <a:rPr lang="en-US" altLang="zh-CN" sz="2400" b="1" dirty="0" err="1">
                <a:ea typeface="ＨＧｺﾞｼｯｸE-PRO" pitchFamily="50" charset="-128"/>
              </a:rPr>
              <a:t>Shinryo</a:t>
            </a:r>
            <a:r>
              <a:rPr lang="en-US" altLang="zh-CN" sz="2400" b="1" dirty="0">
                <a:ea typeface="ＨＧｺﾞｼｯｸE-PRO" pitchFamily="50" charset="-128"/>
              </a:rPr>
              <a:t> Corporation Innovation Hub</a:t>
            </a:r>
            <a:endParaRPr lang="zh-CN" altLang="en-US" sz="2400" b="1" dirty="0"/>
          </a:p>
        </p:txBody>
      </p:sp>
      <p:pic>
        <p:nvPicPr>
          <p:cNvPr id="12" name="図 11" descr="グラフィカル ユーザー インターフェイス&#10;&#10;AI 生成コンテンツは誤りを含む可能性があります。">
            <a:extLst>
              <a:ext uri="{FF2B5EF4-FFF2-40B4-BE49-F238E27FC236}">
                <a16:creationId xmlns:a16="http://schemas.microsoft.com/office/drawing/2014/main" id="{75F5BB4F-CF0D-84AA-8E8A-F515730124E6}"/>
              </a:ext>
            </a:extLst>
          </p:cNvPr>
          <p:cNvPicPr>
            <a:picLocks noChangeAspect="1"/>
          </p:cNvPicPr>
          <p:nvPr/>
        </p:nvPicPr>
        <p:blipFill>
          <a:blip r:embed="rId3"/>
          <a:stretch>
            <a:fillRect/>
          </a:stretch>
        </p:blipFill>
        <p:spPr>
          <a:xfrm>
            <a:off x="1028048" y="1116512"/>
            <a:ext cx="9668721" cy="4886921"/>
          </a:xfrm>
          <a:prstGeom prst="rect">
            <a:avLst/>
          </a:prstGeom>
        </p:spPr>
      </p:pic>
      <p:sp>
        <p:nvSpPr>
          <p:cNvPr id="4" name="テキスト ボックス 3">
            <a:extLst>
              <a:ext uri="{FF2B5EF4-FFF2-40B4-BE49-F238E27FC236}">
                <a16:creationId xmlns:a16="http://schemas.microsoft.com/office/drawing/2014/main" id="{FA1A7EFF-138A-A598-B53E-D3B2EBCA77AA}"/>
              </a:ext>
            </a:extLst>
          </p:cNvPr>
          <p:cNvSpPr txBox="1"/>
          <p:nvPr/>
        </p:nvSpPr>
        <p:spPr>
          <a:xfrm>
            <a:off x="1944414" y="6093802"/>
            <a:ext cx="8156028" cy="369332"/>
          </a:xfrm>
          <a:prstGeom prst="rect">
            <a:avLst/>
          </a:prstGeom>
          <a:noFill/>
        </p:spPr>
        <p:txBody>
          <a:bodyPr wrap="square">
            <a:spAutoFit/>
          </a:bodyPr>
          <a:lstStyle/>
          <a:p>
            <a:r>
              <a:rPr lang="en-US" altLang="ja-JP" dirty="0"/>
              <a:t>Figure 6.13: Visualization of level 1 and level 2 critical paths in a Web3D scene</a:t>
            </a:r>
            <a:endParaRPr lang="ja-JP" altLang="en-US" dirty="0"/>
          </a:p>
        </p:txBody>
      </p:sp>
    </p:spTree>
    <p:extLst>
      <p:ext uri="{BB962C8B-B14F-4D97-AF65-F5344CB8AC3E}">
        <p14:creationId xmlns:p14="http://schemas.microsoft.com/office/powerpoint/2010/main" val="519487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64C5A-26A4-A849-4998-8FEF06510587}"/>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FEA46E8-501F-5C3D-F549-A1F2D86DAE0A}"/>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261149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CC6C8-58CD-6C26-06BA-DE9C82C9CB69}"/>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B001FF5E-52A6-C4D1-CC00-A4B9F0D9D584}"/>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en-US" altLang="ja-JP" sz="2400" dirty="0">
                <a:solidFill>
                  <a:schemeClr val="bg1"/>
                </a:solidFill>
                <a:latin typeface="Arial Black" panose="020B0A04020102020204" pitchFamily="34" charset="0"/>
              </a:rPr>
              <a:t>Introduction</a:t>
            </a:r>
          </a:p>
        </p:txBody>
      </p:sp>
      <p:sp>
        <p:nvSpPr>
          <p:cNvPr id="12" name="テキスト ボックス 11">
            <a:extLst>
              <a:ext uri="{FF2B5EF4-FFF2-40B4-BE49-F238E27FC236}">
                <a16:creationId xmlns:a16="http://schemas.microsoft.com/office/drawing/2014/main" id="{E6F171E3-B503-AEB6-A2DB-67EF5C730546}"/>
              </a:ext>
            </a:extLst>
          </p:cNvPr>
          <p:cNvSpPr txBox="1"/>
          <p:nvPr/>
        </p:nvSpPr>
        <p:spPr>
          <a:xfrm>
            <a:off x="184461" y="582303"/>
            <a:ext cx="6879256" cy="461665"/>
          </a:xfrm>
          <a:prstGeom prst="rect">
            <a:avLst/>
          </a:prstGeom>
        </p:spPr>
        <p:txBody>
          <a:bodyPr wrap="none">
            <a:spAutoFit/>
          </a:bodyPr>
          <a:lstStyle>
            <a:defPPr>
              <a:defRPr lang="en-US"/>
            </a:defPPr>
            <a:lvl1pPr>
              <a:defRPr sz="2400" b="1">
                <a:ea typeface="ＨＧｺﾞｼｯｸE-PRO" pitchFamily="50" charset="-128"/>
              </a:defRPr>
            </a:lvl1pPr>
          </a:lstStyle>
          <a:p>
            <a:r>
              <a:rPr lang="en-US" altLang="ja-JP" dirty="0"/>
              <a:t>1.2 Research status and problems (</a:t>
            </a:r>
            <a:r>
              <a:rPr lang="ja-JP" altLang="en-US" dirty="0"/>
              <a:t>研究状況と問題</a:t>
            </a:r>
            <a:r>
              <a:rPr lang="en-US" altLang="ja-JP" dirty="0"/>
              <a:t>)</a:t>
            </a:r>
            <a:endParaRPr lang="ja-JP" altLang="en-US" dirty="0"/>
          </a:p>
        </p:txBody>
      </p:sp>
      <p:sp>
        <p:nvSpPr>
          <p:cNvPr id="4" name="テキスト ボックス 3">
            <a:extLst>
              <a:ext uri="{FF2B5EF4-FFF2-40B4-BE49-F238E27FC236}">
                <a16:creationId xmlns:a16="http://schemas.microsoft.com/office/drawing/2014/main" id="{7652E8C7-8CB3-0BC4-25B3-0487B88CDE69}"/>
              </a:ext>
            </a:extLst>
          </p:cNvPr>
          <p:cNvSpPr txBox="1"/>
          <p:nvPr/>
        </p:nvSpPr>
        <p:spPr>
          <a:xfrm>
            <a:off x="1831648" y="1864309"/>
            <a:ext cx="8227594" cy="2943370"/>
          </a:xfrm>
          <a:prstGeom prst="rect">
            <a:avLst/>
          </a:prstGeom>
          <a:noFill/>
        </p:spPr>
        <p:txBody>
          <a:bodyPr wrap="square" rtlCol="0">
            <a:spAutoFit/>
          </a:bodyPr>
          <a:lstStyle>
            <a:defPPr>
              <a:defRPr lang="en-US"/>
            </a:defPPr>
            <a:lvl1pPr>
              <a:defRPr sz="2400">
                <a:latin typeface="ＭＳ ゴシック" panose="020B0609070205080204" pitchFamily="49" charset="-128"/>
                <a:ea typeface="ＭＳ ゴシック" panose="020B0609070205080204" pitchFamily="49" charset="-128"/>
              </a:defRPr>
            </a:lvl1pPr>
          </a:lstStyle>
          <a:p>
            <a:pPr marL="457200" indent="-457200">
              <a:lnSpc>
                <a:spcPct val="200000"/>
              </a:lnSpc>
              <a:buFont typeface="Arial" panose="020B0604020202020204" pitchFamily="34" charset="0"/>
              <a:buChar char="•"/>
            </a:pPr>
            <a:r>
              <a:rPr lang="en-US" altLang="ja-JP" dirty="0">
                <a:latin typeface="Arial Black" panose="020B0A04020102020204" pitchFamily="34" charset="0"/>
              </a:rPr>
              <a:t>Barriers to the adoption of BIM technology</a:t>
            </a:r>
          </a:p>
          <a:p>
            <a:pPr marL="457200" indent="-457200">
              <a:lnSpc>
                <a:spcPct val="200000"/>
              </a:lnSpc>
              <a:buFont typeface="Arial" panose="020B0604020202020204" pitchFamily="34" charset="0"/>
              <a:buChar char="•"/>
            </a:pPr>
            <a:r>
              <a:rPr lang="en-US" altLang="ja-JP" dirty="0">
                <a:latin typeface="Arial Black" panose="020B0A04020102020204" pitchFamily="34" charset="0"/>
              </a:rPr>
              <a:t>Data lightweighting problems of HVAC systems based on IFC</a:t>
            </a:r>
          </a:p>
          <a:p>
            <a:pPr marL="457200" indent="-457200">
              <a:lnSpc>
                <a:spcPct val="200000"/>
              </a:lnSpc>
              <a:buFont typeface="Arial" panose="020B0604020202020204" pitchFamily="34" charset="0"/>
              <a:buChar char="•"/>
            </a:pPr>
            <a:r>
              <a:rPr lang="en-US" altLang="ja-JP" dirty="0">
                <a:latin typeface="Arial Black" panose="020B0A04020102020204" pitchFamily="34" charset="0"/>
              </a:rPr>
              <a:t>Integration of graph databases with BIM</a:t>
            </a:r>
          </a:p>
        </p:txBody>
      </p:sp>
      <p:sp>
        <p:nvSpPr>
          <p:cNvPr id="5" name="正方形/長方形 4">
            <a:extLst>
              <a:ext uri="{FF2B5EF4-FFF2-40B4-BE49-F238E27FC236}">
                <a16:creationId xmlns:a16="http://schemas.microsoft.com/office/drawing/2014/main" id="{4B3A3E39-8C22-3961-3DA5-C3924EEE0136}"/>
              </a:ext>
            </a:extLst>
          </p:cNvPr>
          <p:cNvSpPr/>
          <p:nvPr/>
        </p:nvSpPr>
        <p:spPr>
          <a:xfrm>
            <a:off x="1524000" y="1755227"/>
            <a:ext cx="8944303" cy="3331779"/>
          </a:xfrm>
          <a:prstGeom prst="rect">
            <a:avLst/>
          </a:prstGeom>
          <a:noFill/>
          <a:ln w="2857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410488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A92B5-908A-2A83-F539-FCA18E79A205}"/>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D5E6C583-8682-44EE-C73A-85660CD95568}"/>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en-US" altLang="ja-JP" sz="2400" dirty="0">
                <a:solidFill>
                  <a:schemeClr val="bg1"/>
                </a:solidFill>
                <a:latin typeface="Arial Black" panose="020B0A04020102020204" pitchFamily="34" charset="0"/>
              </a:rPr>
              <a:t>Introduction</a:t>
            </a:r>
          </a:p>
        </p:txBody>
      </p:sp>
      <p:sp>
        <p:nvSpPr>
          <p:cNvPr id="12" name="テキスト ボックス 11">
            <a:extLst>
              <a:ext uri="{FF2B5EF4-FFF2-40B4-BE49-F238E27FC236}">
                <a16:creationId xmlns:a16="http://schemas.microsoft.com/office/drawing/2014/main" id="{C7C7ADB5-C604-2737-28BC-0E21C097CAB0}"/>
              </a:ext>
            </a:extLst>
          </p:cNvPr>
          <p:cNvSpPr txBox="1"/>
          <p:nvPr/>
        </p:nvSpPr>
        <p:spPr>
          <a:xfrm>
            <a:off x="184461" y="582303"/>
            <a:ext cx="10222094" cy="461665"/>
          </a:xfrm>
          <a:prstGeom prst="rect">
            <a:avLst/>
          </a:prstGeom>
        </p:spPr>
        <p:txBody>
          <a:bodyPr wrap="none">
            <a:spAutoFit/>
          </a:bodyPr>
          <a:lstStyle>
            <a:defPPr>
              <a:defRPr lang="en-US"/>
            </a:defPPr>
            <a:lvl1pPr>
              <a:defRPr sz="2400" b="1">
                <a:ea typeface="ＨＧｺﾞｼｯｸE-PRO" pitchFamily="50" charset="-128"/>
              </a:defRPr>
            </a:lvl1pPr>
          </a:lstStyle>
          <a:p>
            <a:r>
              <a:rPr lang="en-US" altLang="ja-JP" dirty="0"/>
              <a:t>1.2.1 Barriers to the adoption of BIM technology (BIM</a:t>
            </a:r>
            <a:r>
              <a:rPr lang="ja-JP" altLang="en-US" dirty="0"/>
              <a:t>技術普及に関する支障</a:t>
            </a:r>
            <a:r>
              <a:rPr lang="en-US" altLang="ja-JP" dirty="0"/>
              <a:t>)</a:t>
            </a:r>
            <a:endParaRPr lang="ja-JP" altLang="en-US" dirty="0"/>
          </a:p>
        </p:txBody>
      </p:sp>
      <p:pic>
        <p:nvPicPr>
          <p:cNvPr id="2" name="図 1" descr="グラフ&#10;&#10;AI 生成コンテンツは誤りを含む可能性があります。">
            <a:extLst>
              <a:ext uri="{FF2B5EF4-FFF2-40B4-BE49-F238E27FC236}">
                <a16:creationId xmlns:a16="http://schemas.microsoft.com/office/drawing/2014/main" id="{361B0866-390E-31A6-FE2D-94C546324D9D}"/>
              </a:ext>
            </a:extLst>
          </p:cNvPr>
          <p:cNvPicPr>
            <a:picLocks noChangeAspect="1"/>
          </p:cNvPicPr>
          <p:nvPr/>
        </p:nvPicPr>
        <p:blipFill>
          <a:blip r:embed="rId3"/>
          <a:stretch>
            <a:fillRect/>
          </a:stretch>
        </p:blipFill>
        <p:spPr>
          <a:xfrm>
            <a:off x="229395" y="2136077"/>
            <a:ext cx="6003063" cy="2434158"/>
          </a:xfrm>
          <a:prstGeom prst="rect">
            <a:avLst/>
          </a:prstGeom>
        </p:spPr>
      </p:pic>
      <p:sp>
        <p:nvSpPr>
          <p:cNvPr id="7" name="テキスト ボックス 6">
            <a:extLst>
              <a:ext uri="{FF2B5EF4-FFF2-40B4-BE49-F238E27FC236}">
                <a16:creationId xmlns:a16="http://schemas.microsoft.com/office/drawing/2014/main" id="{B8D80310-C995-6C7B-16B6-88E1DF913130}"/>
              </a:ext>
            </a:extLst>
          </p:cNvPr>
          <p:cNvSpPr txBox="1"/>
          <p:nvPr/>
        </p:nvSpPr>
        <p:spPr>
          <a:xfrm>
            <a:off x="258033" y="4875323"/>
            <a:ext cx="6096000" cy="646331"/>
          </a:xfrm>
          <a:prstGeom prst="rect">
            <a:avLst/>
          </a:prstGeom>
          <a:noFill/>
        </p:spPr>
        <p:txBody>
          <a:bodyPr wrap="square">
            <a:spAutoFit/>
          </a:bodyPr>
          <a:lstStyle/>
          <a:p>
            <a:pPr algn="ctr"/>
            <a:r>
              <a:rPr lang="en-US" altLang="ja-JP" dirty="0"/>
              <a:t>Figure 1.1: Barriers to using BIM (from a survey of Japan Association of Architectural Firms in 2019)</a:t>
            </a:r>
            <a:endParaRPr lang="ja-JP" altLang="en-US" dirty="0"/>
          </a:p>
        </p:txBody>
      </p:sp>
      <p:pic>
        <p:nvPicPr>
          <p:cNvPr id="9" name="図 8" descr="グラフ&#10;&#10;AI 生成コンテンツは誤りを含む可能性があります。">
            <a:extLst>
              <a:ext uri="{FF2B5EF4-FFF2-40B4-BE49-F238E27FC236}">
                <a16:creationId xmlns:a16="http://schemas.microsoft.com/office/drawing/2014/main" id="{FC7EC380-7384-6730-8576-418DADBEBAC4}"/>
              </a:ext>
            </a:extLst>
          </p:cNvPr>
          <p:cNvPicPr>
            <a:picLocks noChangeAspect="1"/>
          </p:cNvPicPr>
          <p:nvPr/>
        </p:nvPicPr>
        <p:blipFill>
          <a:blip r:embed="rId4"/>
          <a:stretch>
            <a:fillRect/>
          </a:stretch>
        </p:blipFill>
        <p:spPr>
          <a:xfrm>
            <a:off x="6232458" y="1715426"/>
            <a:ext cx="5318301" cy="3275459"/>
          </a:xfrm>
          <a:prstGeom prst="rect">
            <a:avLst/>
          </a:prstGeom>
        </p:spPr>
      </p:pic>
      <p:sp>
        <p:nvSpPr>
          <p:cNvPr id="11" name="テキスト ボックス 10">
            <a:extLst>
              <a:ext uri="{FF2B5EF4-FFF2-40B4-BE49-F238E27FC236}">
                <a16:creationId xmlns:a16="http://schemas.microsoft.com/office/drawing/2014/main" id="{C4730647-756F-58A9-9C8F-45ADC5188AB8}"/>
              </a:ext>
            </a:extLst>
          </p:cNvPr>
          <p:cNvSpPr txBox="1"/>
          <p:nvPr/>
        </p:nvSpPr>
        <p:spPr>
          <a:xfrm>
            <a:off x="6096000" y="4972807"/>
            <a:ext cx="6096000" cy="646331"/>
          </a:xfrm>
          <a:prstGeom prst="rect">
            <a:avLst/>
          </a:prstGeom>
          <a:noFill/>
        </p:spPr>
        <p:txBody>
          <a:bodyPr wrap="square">
            <a:spAutoFit/>
          </a:bodyPr>
          <a:lstStyle/>
          <a:p>
            <a:pPr algn="ctr"/>
            <a:r>
              <a:rPr lang="en-US" altLang="ja-JP" dirty="0"/>
              <a:t>Figure 1.2: Barriers to using BIM (from a survey of NBS BIM Report in 2020)</a:t>
            </a:r>
            <a:endParaRPr lang="ja-JP" altLang="en-US" dirty="0"/>
          </a:p>
        </p:txBody>
      </p:sp>
    </p:spTree>
    <p:extLst>
      <p:ext uri="{BB962C8B-B14F-4D97-AF65-F5344CB8AC3E}">
        <p14:creationId xmlns:p14="http://schemas.microsoft.com/office/powerpoint/2010/main" val="2291873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47584-9E8A-C489-A057-0F8B3FB2B6C4}"/>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BF8EC597-6DED-5F5C-0B32-20E4CFEB82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4399" y="2783807"/>
            <a:ext cx="5801154" cy="2968257"/>
          </a:xfrm>
          <a:prstGeom prst="rect">
            <a:avLst/>
          </a:prstGeom>
          <a:noFill/>
          <a:extLst>
            <a:ext uri="{909E8E84-426E-40DD-AFC4-6F175D3DCCD1}">
              <a14:hiddenFill xmlns:a14="http://schemas.microsoft.com/office/drawing/2010/main">
                <a:solidFill>
                  <a:srgbClr val="FFFFFF"/>
                </a:solidFill>
              </a14:hiddenFill>
            </a:ext>
          </a:extLst>
        </p:spPr>
      </p:pic>
      <p:pic>
        <p:nvPicPr>
          <p:cNvPr id="4" name="図 3">
            <a:extLst>
              <a:ext uri="{FF2B5EF4-FFF2-40B4-BE49-F238E27FC236}">
                <a16:creationId xmlns:a16="http://schemas.microsoft.com/office/drawing/2014/main" id="{414D06F8-EED2-6FB5-DBCB-68DD465E512D}"/>
              </a:ext>
            </a:extLst>
          </p:cNvPr>
          <p:cNvPicPr>
            <a:picLocks noChangeAspect="1"/>
          </p:cNvPicPr>
          <p:nvPr/>
        </p:nvPicPr>
        <p:blipFill>
          <a:blip r:embed="rId4"/>
          <a:stretch>
            <a:fillRect/>
          </a:stretch>
        </p:blipFill>
        <p:spPr>
          <a:xfrm>
            <a:off x="848055" y="2587740"/>
            <a:ext cx="4344507" cy="3360392"/>
          </a:xfrm>
          <a:prstGeom prst="rect">
            <a:avLst/>
          </a:prstGeom>
        </p:spPr>
      </p:pic>
      <p:pic>
        <p:nvPicPr>
          <p:cNvPr id="3" name="図 2">
            <a:extLst>
              <a:ext uri="{FF2B5EF4-FFF2-40B4-BE49-F238E27FC236}">
                <a16:creationId xmlns:a16="http://schemas.microsoft.com/office/drawing/2014/main" id="{F7638F39-593B-00E6-73C6-5DC697BCA78B}"/>
              </a:ext>
            </a:extLst>
          </p:cNvPr>
          <p:cNvPicPr>
            <a:picLocks noChangeAspect="1"/>
          </p:cNvPicPr>
          <p:nvPr/>
        </p:nvPicPr>
        <p:blipFill>
          <a:blip r:embed="rId5"/>
          <a:stretch>
            <a:fillRect/>
          </a:stretch>
        </p:blipFill>
        <p:spPr>
          <a:xfrm>
            <a:off x="1039082" y="773531"/>
            <a:ext cx="4153480" cy="1190791"/>
          </a:xfrm>
          <a:prstGeom prst="rect">
            <a:avLst/>
          </a:prstGeom>
        </p:spPr>
      </p:pic>
      <p:sp>
        <p:nvSpPr>
          <p:cNvPr id="6" name="テキスト ボックス 5">
            <a:extLst>
              <a:ext uri="{FF2B5EF4-FFF2-40B4-BE49-F238E27FC236}">
                <a16:creationId xmlns:a16="http://schemas.microsoft.com/office/drawing/2014/main" id="{7BB476EE-AD63-58AB-793B-BDCAE59AD8AE}"/>
              </a:ext>
            </a:extLst>
          </p:cNvPr>
          <p:cNvSpPr txBox="1"/>
          <p:nvPr/>
        </p:nvSpPr>
        <p:spPr>
          <a:xfrm>
            <a:off x="6452808" y="1290601"/>
            <a:ext cx="5381215" cy="369332"/>
          </a:xfrm>
          <a:prstGeom prst="rect">
            <a:avLst/>
          </a:prstGeom>
          <a:noFill/>
        </p:spPr>
        <p:txBody>
          <a:bodyPr wrap="square">
            <a:spAutoFit/>
          </a:bodyPr>
          <a:lstStyle/>
          <a:p>
            <a:r>
              <a:rPr lang="en-US" altLang="ja-JP" b="0" i="0" dirty="0">
                <a:solidFill>
                  <a:srgbClr val="202122"/>
                </a:solidFill>
                <a:effectLst/>
                <a:latin typeface="Arial" panose="020B0604020202020204" pitchFamily="34" charset="0"/>
              </a:rPr>
              <a:t>College of Science &amp; Technology Ningbo University</a:t>
            </a:r>
            <a:endParaRPr lang="ja-JP" altLang="en-US" dirty="0"/>
          </a:p>
        </p:txBody>
      </p:sp>
      <p:sp>
        <p:nvSpPr>
          <p:cNvPr id="8" name="テキスト ボックス 7">
            <a:extLst>
              <a:ext uri="{FF2B5EF4-FFF2-40B4-BE49-F238E27FC236}">
                <a16:creationId xmlns:a16="http://schemas.microsoft.com/office/drawing/2014/main" id="{2B614401-54DC-E792-D860-70228A1CE7F3}"/>
              </a:ext>
            </a:extLst>
          </p:cNvPr>
          <p:cNvSpPr txBox="1"/>
          <p:nvPr/>
        </p:nvSpPr>
        <p:spPr>
          <a:xfrm>
            <a:off x="7877760" y="921269"/>
            <a:ext cx="2696017" cy="369332"/>
          </a:xfrm>
          <a:prstGeom prst="rect">
            <a:avLst/>
          </a:prstGeom>
          <a:noFill/>
        </p:spPr>
        <p:txBody>
          <a:bodyPr wrap="square">
            <a:spAutoFit/>
          </a:bodyPr>
          <a:lstStyle/>
          <a:p>
            <a:r>
              <a:rPr lang="en-US" altLang="ja-JP" dirty="0">
                <a:latin typeface="ＭＳ Ｐゴシック" panose="020B0600070205080204" pitchFamily="34" charset="-128"/>
                <a:ea typeface="ＭＳ Ｐゴシック" panose="020B0600070205080204" pitchFamily="34" charset="-128"/>
              </a:rPr>
              <a:t>(</a:t>
            </a:r>
            <a:r>
              <a:rPr lang="ja-JP" altLang="en-US" dirty="0">
                <a:latin typeface="ＭＳ Ｐゴシック" panose="020B0600070205080204" pitchFamily="34" charset="-128"/>
                <a:ea typeface="ＭＳ Ｐゴシック" panose="020B0600070205080204" pitchFamily="34" charset="-128"/>
              </a:rPr>
              <a:t>寧波大学科学技術学院</a:t>
            </a:r>
            <a:r>
              <a:rPr lang="en-US" altLang="ja-JP" dirty="0">
                <a:latin typeface="ＭＳ Ｐゴシック" panose="020B0600070205080204" pitchFamily="34" charset="-128"/>
                <a:ea typeface="ＭＳ Ｐゴシック" panose="020B0600070205080204" pitchFamily="34" charset="-128"/>
              </a:rPr>
              <a:t>)</a:t>
            </a:r>
            <a:endParaRPr lang="ja-JP" altLang="en-US" dirty="0">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3007016241"/>
      </p:ext>
    </p:extLst>
  </p:cSld>
  <p:clrMapOvr>
    <a:masterClrMapping/>
  </p:clrMapOvr>
  <mc:AlternateContent xmlns:mc="http://schemas.openxmlformats.org/markup-compatibility/2006" xmlns:p14="http://schemas.microsoft.com/office/powerpoint/2010/main">
    <mc:Choice Requires="p14">
      <p:transition spd="slow" p14:dur="2000" advTm="2098"/>
    </mc:Choice>
    <mc:Fallback xmlns="">
      <p:transition spd="slow" advTm="2098"/>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3D408-0A3E-6DC2-F83C-12FAF1CC4017}"/>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2F367BFD-FAE2-9F7D-9AB1-F2EE91FF4EB3}"/>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en-US" altLang="ja-JP" sz="2400" dirty="0">
                <a:solidFill>
                  <a:schemeClr val="bg1"/>
                </a:solidFill>
                <a:latin typeface="Arial Black" panose="020B0A04020102020204" pitchFamily="34" charset="0"/>
              </a:rPr>
              <a:t>Introduction</a:t>
            </a:r>
          </a:p>
        </p:txBody>
      </p:sp>
      <p:sp>
        <p:nvSpPr>
          <p:cNvPr id="12" name="テキスト ボックス 11">
            <a:extLst>
              <a:ext uri="{FF2B5EF4-FFF2-40B4-BE49-F238E27FC236}">
                <a16:creationId xmlns:a16="http://schemas.microsoft.com/office/drawing/2014/main" id="{260BD1F4-BF9D-7005-64F6-005AF8B004E0}"/>
              </a:ext>
            </a:extLst>
          </p:cNvPr>
          <p:cNvSpPr txBox="1"/>
          <p:nvPr/>
        </p:nvSpPr>
        <p:spPr>
          <a:xfrm>
            <a:off x="184461" y="582303"/>
            <a:ext cx="8594597" cy="830997"/>
          </a:xfrm>
          <a:prstGeom prst="rect">
            <a:avLst/>
          </a:prstGeom>
        </p:spPr>
        <p:txBody>
          <a:bodyPr wrap="none">
            <a:spAutoFit/>
          </a:bodyPr>
          <a:lstStyle>
            <a:defPPr>
              <a:defRPr lang="en-US"/>
            </a:defPPr>
            <a:lvl1pPr>
              <a:defRPr sz="2400" b="1">
                <a:ea typeface="ＨＧｺﾞｼｯｸE-PRO" pitchFamily="50" charset="-128"/>
              </a:defRPr>
            </a:lvl1pPr>
          </a:lstStyle>
          <a:p>
            <a:r>
              <a:rPr lang="en-US" altLang="ja-JP" dirty="0"/>
              <a:t>1.2.2 Data lightweighting problems of HVAC systems based on IFC </a:t>
            </a:r>
          </a:p>
          <a:p>
            <a:r>
              <a:rPr lang="en-US" altLang="ja-JP" dirty="0"/>
              <a:t>(IFC</a:t>
            </a:r>
            <a:r>
              <a:rPr lang="ja-JP" altLang="en-US" dirty="0"/>
              <a:t>に基づいた空調システムにおけるデータの軽量化問題</a:t>
            </a:r>
            <a:r>
              <a:rPr lang="en-US" altLang="ja-JP" dirty="0"/>
              <a:t>)</a:t>
            </a:r>
            <a:endParaRPr lang="ja-JP" altLang="en-US" dirty="0"/>
          </a:p>
        </p:txBody>
      </p:sp>
      <p:sp>
        <p:nvSpPr>
          <p:cNvPr id="5" name="テキスト ボックス 4">
            <a:extLst>
              <a:ext uri="{FF2B5EF4-FFF2-40B4-BE49-F238E27FC236}">
                <a16:creationId xmlns:a16="http://schemas.microsoft.com/office/drawing/2014/main" id="{5A1D3D76-61A8-832F-B67A-08BD2D9597FC}"/>
              </a:ext>
            </a:extLst>
          </p:cNvPr>
          <p:cNvSpPr txBox="1"/>
          <p:nvPr/>
        </p:nvSpPr>
        <p:spPr>
          <a:xfrm>
            <a:off x="1631762" y="1827074"/>
            <a:ext cx="8928476" cy="3046988"/>
          </a:xfrm>
          <a:prstGeom prst="rect">
            <a:avLst/>
          </a:prstGeom>
          <a:noFill/>
        </p:spPr>
        <p:txBody>
          <a:bodyPr wrap="square">
            <a:spAutoFit/>
          </a:bodyPr>
          <a:lstStyle/>
          <a:p>
            <a:r>
              <a:rPr lang="ja-JP" altLang="en-US" sz="2400" dirty="0"/>
              <a:t>現在の多くの研究において、</a:t>
            </a:r>
            <a:r>
              <a:rPr lang="en-US" altLang="ja-JP" sz="2400" dirty="0"/>
              <a:t>IFC</a:t>
            </a:r>
            <a:r>
              <a:rPr lang="ja-JP" altLang="en-US" sz="2400" dirty="0"/>
              <a:t>に基づいた複雑な空調システムは、幾何情報とセマンティック情報を分離することで軽量化を実現している。主に採用されている方法は、</a:t>
            </a:r>
            <a:r>
              <a:rPr lang="en-US" altLang="ja-JP" sz="2400" dirty="0"/>
              <a:t>IFC</a:t>
            </a:r>
            <a:r>
              <a:rPr lang="ja-JP" altLang="en-US" sz="2400" dirty="0"/>
              <a:t>の幾何情報を</a:t>
            </a:r>
            <a:r>
              <a:rPr lang="en-US" altLang="ja-JP" sz="2400" dirty="0"/>
              <a:t>GLB</a:t>
            </a:r>
            <a:r>
              <a:rPr lang="ja-JP" altLang="en-US" sz="2400" dirty="0"/>
              <a:t>ファイルに変換し、セマンティック情報を</a:t>
            </a:r>
            <a:r>
              <a:rPr lang="en-US" altLang="ja-JP" sz="2400" dirty="0"/>
              <a:t>JSON</a:t>
            </a:r>
            <a:r>
              <a:rPr lang="ja-JP" altLang="en-US" sz="2400" dirty="0"/>
              <a:t>として保存するものである。しかし、この分離手法では、更新時にセマンティック情報の欠落やデータ更新異常といったリスクが生じ、複数ユーザーによるリアルタイムなデータ更新の要求を満たすことが難しい。</a:t>
            </a:r>
          </a:p>
        </p:txBody>
      </p:sp>
    </p:spTree>
    <p:extLst>
      <p:ext uri="{BB962C8B-B14F-4D97-AF65-F5344CB8AC3E}">
        <p14:creationId xmlns:p14="http://schemas.microsoft.com/office/powerpoint/2010/main" val="26583211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32CA3-7F3B-DF0F-4EB5-14C79A2466C4}"/>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DB7DC10B-E8ED-F725-27B1-82DA3C6BC3DB}"/>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en-US" altLang="ja-JP" sz="2400" dirty="0">
                <a:solidFill>
                  <a:schemeClr val="bg1"/>
                </a:solidFill>
                <a:latin typeface="Arial Black" panose="020B0A04020102020204" pitchFamily="34" charset="0"/>
              </a:rPr>
              <a:t>Introduction</a:t>
            </a:r>
          </a:p>
        </p:txBody>
      </p:sp>
      <p:sp>
        <p:nvSpPr>
          <p:cNvPr id="12" name="テキスト ボックス 11">
            <a:extLst>
              <a:ext uri="{FF2B5EF4-FFF2-40B4-BE49-F238E27FC236}">
                <a16:creationId xmlns:a16="http://schemas.microsoft.com/office/drawing/2014/main" id="{489CA81D-993F-06C1-92DF-C0C588854917}"/>
              </a:ext>
            </a:extLst>
          </p:cNvPr>
          <p:cNvSpPr txBox="1"/>
          <p:nvPr/>
        </p:nvSpPr>
        <p:spPr>
          <a:xfrm>
            <a:off x="184461" y="582303"/>
            <a:ext cx="11429667" cy="461665"/>
          </a:xfrm>
          <a:prstGeom prst="rect">
            <a:avLst/>
          </a:prstGeom>
        </p:spPr>
        <p:txBody>
          <a:bodyPr wrap="none">
            <a:spAutoFit/>
          </a:bodyPr>
          <a:lstStyle>
            <a:defPPr>
              <a:defRPr lang="en-US"/>
            </a:defPPr>
            <a:lvl1pPr>
              <a:defRPr sz="2400" b="1">
                <a:ea typeface="ＨＧｺﾞｼｯｸE-PRO" pitchFamily="50" charset="-128"/>
              </a:defRPr>
            </a:lvl1pPr>
          </a:lstStyle>
          <a:p>
            <a:r>
              <a:rPr lang="en-US" altLang="ja-JP" dirty="0"/>
              <a:t>1.2.3 Integration of graph databases with BIM (</a:t>
            </a:r>
            <a:r>
              <a:rPr lang="ja-JP" altLang="en-US" dirty="0"/>
              <a:t>グラフデータベースと</a:t>
            </a:r>
            <a:r>
              <a:rPr lang="en-US" altLang="ja-JP" dirty="0"/>
              <a:t>BIM</a:t>
            </a:r>
            <a:r>
              <a:rPr lang="ja-JP" altLang="en-US" dirty="0"/>
              <a:t>技術の統合</a:t>
            </a:r>
            <a:r>
              <a:rPr lang="en-US" altLang="ja-JP" dirty="0"/>
              <a:t>)</a:t>
            </a:r>
            <a:endParaRPr lang="ja-JP" altLang="en-US" dirty="0"/>
          </a:p>
        </p:txBody>
      </p:sp>
      <p:sp>
        <p:nvSpPr>
          <p:cNvPr id="5" name="テキスト ボックス 4">
            <a:extLst>
              <a:ext uri="{FF2B5EF4-FFF2-40B4-BE49-F238E27FC236}">
                <a16:creationId xmlns:a16="http://schemas.microsoft.com/office/drawing/2014/main" id="{F5BBA660-EAE7-2379-1BB5-04C3F887F024}"/>
              </a:ext>
            </a:extLst>
          </p:cNvPr>
          <p:cNvSpPr txBox="1"/>
          <p:nvPr/>
        </p:nvSpPr>
        <p:spPr>
          <a:xfrm>
            <a:off x="1631762" y="1653963"/>
            <a:ext cx="8928476" cy="2677656"/>
          </a:xfrm>
          <a:prstGeom prst="rect">
            <a:avLst/>
          </a:prstGeom>
          <a:noFill/>
        </p:spPr>
        <p:txBody>
          <a:bodyPr wrap="square">
            <a:spAutoFit/>
          </a:bodyPr>
          <a:lstStyle/>
          <a:p>
            <a:r>
              <a:rPr lang="ja-JP" altLang="en-US" sz="2400" dirty="0"/>
              <a:t>既存のグラフデータベースと</a:t>
            </a:r>
            <a:r>
              <a:rPr lang="en-US" altLang="ja-JP" sz="2400" dirty="0"/>
              <a:t>BIM</a:t>
            </a:r>
            <a:r>
              <a:rPr lang="ja-JP" altLang="en-US" sz="2400" dirty="0"/>
              <a:t>の統合研究において、一般的な方法として、</a:t>
            </a:r>
            <a:r>
              <a:rPr lang="en-US" altLang="ja-JP" sz="2400" dirty="0"/>
              <a:t>IFC</a:t>
            </a:r>
            <a:r>
              <a:rPr lang="ja-JP" altLang="en-US" sz="2400" dirty="0"/>
              <a:t>の基本エンティティをグラフのノードに、関係エンティティをエッジにマッピングする手法が用いられている。この方法により、あらゆる分野の</a:t>
            </a:r>
            <a:r>
              <a:rPr lang="en-US" altLang="ja-JP" sz="2400" dirty="0"/>
              <a:t>IFC</a:t>
            </a:r>
            <a:r>
              <a:rPr lang="ja-JP" altLang="en-US" sz="2400" dirty="0"/>
              <a:t>ファイル情報をグラフデータへ変換することが可能である。しかし、システムの規模の拡大とともに、エンティティの数が膨大となる、システム解析の効率が悪くなる。</a:t>
            </a:r>
          </a:p>
        </p:txBody>
      </p:sp>
    </p:spTree>
    <p:extLst>
      <p:ext uri="{BB962C8B-B14F-4D97-AF65-F5344CB8AC3E}">
        <p14:creationId xmlns:p14="http://schemas.microsoft.com/office/powerpoint/2010/main" val="22538544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4E563-3085-4523-C589-77CB40D79ABE}"/>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6AACB62C-34EA-F7F6-BE40-901D92E100E0}"/>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en-US" altLang="ja-JP" sz="2400" dirty="0">
                <a:solidFill>
                  <a:schemeClr val="bg1"/>
                </a:solidFill>
                <a:latin typeface="Arial Black" panose="020B0A04020102020204" pitchFamily="34" charset="0"/>
              </a:rPr>
              <a:t>Introduction</a:t>
            </a:r>
          </a:p>
        </p:txBody>
      </p:sp>
      <p:sp>
        <p:nvSpPr>
          <p:cNvPr id="12" name="テキスト ボックス 11">
            <a:extLst>
              <a:ext uri="{FF2B5EF4-FFF2-40B4-BE49-F238E27FC236}">
                <a16:creationId xmlns:a16="http://schemas.microsoft.com/office/drawing/2014/main" id="{32679A10-40B3-107D-3FE9-CD77B47FD33D}"/>
              </a:ext>
            </a:extLst>
          </p:cNvPr>
          <p:cNvSpPr txBox="1"/>
          <p:nvPr/>
        </p:nvSpPr>
        <p:spPr>
          <a:xfrm>
            <a:off x="184460" y="448094"/>
            <a:ext cx="9310497" cy="461665"/>
          </a:xfrm>
          <a:prstGeom prst="rect">
            <a:avLst/>
          </a:prstGeom>
        </p:spPr>
        <p:txBody>
          <a:bodyPr wrap="none">
            <a:spAutoFit/>
          </a:bodyPr>
          <a:lstStyle>
            <a:defPPr>
              <a:defRPr lang="en-US"/>
            </a:defPPr>
            <a:lvl1pPr>
              <a:defRPr sz="2400" b="1">
                <a:ea typeface="ＨＧｺﾞｼｯｸE-PRO" pitchFamily="50" charset="-128"/>
              </a:defRPr>
            </a:lvl1pPr>
          </a:lstStyle>
          <a:p>
            <a:r>
              <a:rPr lang="en-US" altLang="ja-JP" dirty="0"/>
              <a:t>1.3 Research objectives and main contributions (</a:t>
            </a:r>
            <a:r>
              <a:rPr lang="ja-JP" altLang="en-US" dirty="0"/>
              <a:t>研究目標と主要貢献</a:t>
            </a:r>
            <a:r>
              <a:rPr lang="en-US" altLang="ja-JP" dirty="0"/>
              <a:t>) </a:t>
            </a:r>
            <a:endParaRPr lang="ja-JP" altLang="en-US" dirty="0"/>
          </a:p>
        </p:txBody>
      </p:sp>
      <p:pic>
        <p:nvPicPr>
          <p:cNvPr id="4" name="図 3" descr="ダイアグラム&#10;&#10;AI 生成コンテンツは誤りを含む可能性があります。">
            <a:extLst>
              <a:ext uri="{FF2B5EF4-FFF2-40B4-BE49-F238E27FC236}">
                <a16:creationId xmlns:a16="http://schemas.microsoft.com/office/drawing/2014/main" id="{C02F5C4C-9758-BDB3-B2D5-67203F1EACEB}"/>
              </a:ext>
            </a:extLst>
          </p:cNvPr>
          <p:cNvPicPr>
            <a:picLocks noChangeAspect="1"/>
          </p:cNvPicPr>
          <p:nvPr/>
        </p:nvPicPr>
        <p:blipFill>
          <a:blip r:embed="rId3"/>
          <a:stretch>
            <a:fillRect/>
          </a:stretch>
        </p:blipFill>
        <p:spPr>
          <a:xfrm>
            <a:off x="8341067" y="1017554"/>
            <a:ext cx="3262354" cy="2842288"/>
          </a:xfrm>
          <a:prstGeom prst="rect">
            <a:avLst/>
          </a:prstGeom>
        </p:spPr>
      </p:pic>
      <p:pic>
        <p:nvPicPr>
          <p:cNvPr id="7" name="図 6" descr="グラフ&#10;&#10;AI 生成コンテンツは誤りを含む可能性があります。">
            <a:extLst>
              <a:ext uri="{FF2B5EF4-FFF2-40B4-BE49-F238E27FC236}">
                <a16:creationId xmlns:a16="http://schemas.microsoft.com/office/drawing/2014/main" id="{44B52C9E-B308-D153-37D3-D7726B365E9F}"/>
              </a:ext>
            </a:extLst>
          </p:cNvPr>
          <p:cNvPicPr>
            <a:picLocks noChangeAspect="1"/>
          </p:cNvPicPr>
          <p:nvPr/>
        </p:nvPicPr>
        <p:blipFill>
          <a:blip r:embed="rId4"/>
          <a:stretch>
            <a:fillRect/>
          </a:stretch>
        </p:blipFill>
        <p:spPr>
          <a:xfrm>
            <a:off x="4746160" y="1237144"/>
            <a:ext cx="3369052" cy="2489053"/>
          </a:xfrm>
          <a:prstGeom prst="rect">
            <a:avLst/>
          </a:prstGeom>
        </p:spPr>
      </p:pic>
      <p:pic>
        <p:nvPicPr>
          <p:cNvPr id="9" name="図 8" descr="黒い背景と白い文字&#10;&#10;AI 生成コンテンツは誤りを含む可能性があります。">
            <a:extLst>
              <a:ext uri="{FF2B5EF4-FFF2-40B4-BE49-F238E27FC236}">
                <a16:creationId xmlns:a16="http://schemas.microsoft.com/office/drawing/2014/main" id="{2199384F-0C90-78DB-9C61-60B486CA1738}"/>
              </a:ext>
            </a:extLst>
          </p:cNvPr>
          <p:cNvPicPr>
            <a:picLocks noChangeAspect="1"/>
          </p:cNvPicPr>
          <p:nvPr/>
        </p:nvPicPr>
        <p:blipFill>
          <a:blip r:embed="rId5"/>
          <a:stretch>
            <a:fillRect/>
          </a:stretch>
        </p:blipFill>
        <p:spPr>
          <a:xfrm>
            <a:off x="337557" y="1810569"/>
            <a:ext cx="4267917" cy="1661703"/>
          </a:xfrm>
          <a:prstGeom prst="rect">
            <a:avLst/>
          </a:prstGeom>
        </p:spPr>
      </p:pic>
      <p:sp>
        <p:nvSpPr>
          <p:cNvPr id="11" name="テキスト ボックス 10">
            <a:extLst>
              <a:ext uri="{FF2B5EF4-FFF2-40B4-BE49-F238E27FC236}">
                <a16:creationId xmlns:a16="http://schemas.microsoft.com/office/drawing/2014/main" id="{C6571211-4854-8273-B7F3-468ECE0D386B}"/>
              </a:ext>
            </a:extLst>
          </p:cNvPr>
          <p:cNvSpPr txBox="1"/>
          <p:nvPr/>
        </p:nvSpPr>
        <p:spPr>
          <a:xfrm>
            <a:off x="337556" y="3793786"/>
            <a:ext cx="3598545" cy="1323439"/>
          </a:xfrm>
          <a:prstGeom prst="rect">
            <a:avLst/>
          </a:prstGeom>
          <a:noFill/>
        </p:spPr>
        <p:txBody>
          <a:bodyPr wrap="square">
            <a:spAutoFit/>
          </a:bodyPr>
          <a:lstStyle/>
          <a:p>
            <a:pPr algn="ctr"/>
            <a:r>
              <a:rPr lang="en-US" altLang="ja-JP" sz="2000" dirty="0"/>
              <a:t>Figure 1.3: </a:t>
            </a:r>
            <a:r>
              <a:rPr lang="en-US" altLang="ja-JP" sz="2000" dirty="0">
                <a:solidFill>
                  <a:srgbClr val="FF0000"/>
                </a:solidFill>
              </a:rPr>
              <a:t>Step 1-</a:t>
            </a:r>
            <a:r>
              <a:rPr lang="en-US" altLang="ja-JP" sz="2000" dirty="0"/>
              <a:t> Development of a lightweight HVAC </a:t>
            </a:r>
          </a:p>
          <a:p>
            <a:pPr algn="ctr"/>
            <a:r>
              <a:rPr lang="en-US" altLang="ja-JP" sz="2000" dirty="0"/>
              <a:t>system design tool based on WebGL</a:t>
            </a:r>
            <a:endParaRPr lang="ja-JP" altLang="en-US" sz="2000" dirty="0"/>
          </a:p>
        </p:txBody>
      </p:sp>
      <p:sp>
        <p:nvSpPr>
          <p:cNvPr id="13" name="テキスト ボックス 12">
            <a:extLst>
              <a:ext uri="{FF2B5EF4-FFF2-40B4-BE49-F238E27FC236}">
                <a16:creationId xmlns:a16="http://schemas.microsoft.com/office/drawing/2014/main" id="{7BA0DDF5-692E-B437-3086-1938ED046352}"/>
              </a:ext>
            </a:extLst>
          </p:cNvPr>
          <p:cNvSpPr txBox="1"/>
          <p:nvPr/>
        </p:nvSpPr>
        <p:spPr>
          <a:xfrm>
            <a:off x="4296727" y="3793786"/>
            <a:ext cx="3598545" cy="1323439"/>
          </a:xfrm>
          <a:prstGeom prst="rect">
            <a:avLst/>
          </a:prstGeom>
          <a:noFill/>
        </p:spPr>
        <p:txBody>
          <a:bodyPr wrap="square">
            <a:spAutoFit/>
          </a:bodyPr>
          <a:lstStyle/>
          <a:p>
            <a:pPr algn="ctr"/>
            <a:r>
              <a:rPr lang="en-US" altLang="ja-JP" sz="2000" dirty="0"/>
              <a:t>Figure 1.5: </a:t>
            </a:r>
            <a:r>
              <a:rPr lang="en-US" altLang="ja-JP" sz="2000" dirty="0">
                <a:solidFill>
                  <a:srgbClr val="FF0000"/>
                </a:solidFill>
              </a:rPr>
              <a:t>Step 2-</a:t>
            </a:r>
            <a:r>
              <a:rPr lang="en-US" altLang="ja-JP" sz="2000" dirty="0"/>
              <a:t> Proposal for separating geometric and semantic information in HVAC system based on IFC</a:t>
            </a:r>
            <a:endParaRPr lang="ja-JP" altLang="en-US" sz="2000" dirty="0"/>
          </a:p>
        </p:txBody>
      </p:sp>
      <p:sp>
        <p:nvSpPr>
          <p:cNvPr id="14" name="テキスト ボックス 13">
            <a:extLst>
              <a:ext uri="{FF2B5EF4-FFF2-40B4-BE49-F238E27FC236}">
                <a16:creationId xmlns:a16="http://schemas.microsoft.com/office/drawing/2014/main" id="{CB8FD825-AEFF-FBF6-2338-D06DCCCE1637}"/>
              </a:ext>
            </a:extLst>
          </p:cNvPr>
          <p:cNvSpPr txBox="1"/>
          <p:nvPr/>
        </p:nvSpPr>
        <p:spPr>
          <a:xfrm>
            <a:off x="8115212" y="3793788"/>
            <a:ext cx="3598545" cy="1323439"/>
          </a:xfrm>
          <a:prstGeom prst="rect">
            <a:avLst/>
          </a:prstGeom>
          <a:noFill/>
        </p:spPr>
        <p:txBody>
          <a:bodyPr wrap="square">
            <a:spAutoFit/>
          </a:bodyPr>
          <a:lstStyle/>
          <a:p>
            <a:pPr algn="ctr"/>
            <a:r>
              <a:rPr lang="en-US" altLang="ja-JP" sz="2000" dirty="0"/>
              <a:t>Figure 1.6: </a:t>
            </a:r>
            <a:r>
              <a:rPr lang="en-US" altLang="ja-JP" sz="2000" dirty="0">
                <a:solidFill>
                  <a:srgbClr val="FF0000"/>
                </a:solidFill>
              </a:rPr>
              <a:t>Step 3-</a:t>
            </a:r>
            <a:r>
              <a:rPr lang="en-US" altLang="ja-JP" sz="2000" dirty="0"/>
              <a:t> Visualization and system analysis of HVAC system models based on </a:t>
            </a:r>
            <a:r>
              <a:rPr lang="en-US" altLang="ja-JP" sz="2000" dirty="0" err="1"/>
              <a:t>ArangoDB</a:t>
            </a:r>
            <a:r>
              <a:rPr lang="en-US" altLang="ja-JP" sz="2000" dirty="0"/>
              <a:t> </a:t>
            </a:r>
            <a:endParaRPr lang="ja-JP" altLang="en-US" sz="2000" dirty="0"/>
          </a:p>
        </p:txBody>
      </p:sp>
      <p:sp>
        <p:nvSpPr>
          <p:cNvPr id="16" name="テキスト ボックス 15">
            <a:extLst>
              <a:ext uri="{FF2B5EF4-FFF2-40B4-BE49-F238E27FC236}">
                <a16:creationId xmlns:a16="http://schemas.microsoft.com/office/drawing/2014/main" id="{0EA944F7-95AE-FE40-3A62-4286BDC1CA28}"/>
              </a:ext>
            </a:extLst>
          </p:cNvPr>
          <p:cNvSpPr txBox="1"/>
          <p:nvPr/>
        </p:nvSpPr>
        <p:spPr>
          <a:xfrm>
            <a:off x="1958359" y="5252402"/>
            <a:ext cx="8246980" cy="1200329"/>
          </a:xfrm>
          <a:prstGeom prst="rect">
            <a:avLst/>
          </a:prstGeom>
          <a:noFill/>
        </p:spPr>
        <p:txBody>
          <a:bodyPr wrap="square">
            <a:spAutoFit/>
          </a:bodyPr>
          <a:lstStyle/>
          <a:p>
            <a:pPr algn="ctr"/>
            <a:r>
              <a:rPr lang="en-US" altLang="zh-CN" sz="2400" dirty="0"/>
              <a:t>Development on a BIM‑based Lightweight Design Solution for HVAC Systems</a:t>
            </a:r>
          </a:p>
          <a:p>
            <a:pPr algn="ctr"/>
            <a:r>
              <a:rPr lang="en-US" altLang="zh-CN" sz="2400" dirty="0"/>
              <a:t>(</a:t>
            </a:r>
            <a:r>
              <a:rPr lang="en-US" altLang="ja-JP" sz="2400" dirty="0"/>
              <a:t>BIM</a:t>
            </a:r>
            <a:r>
              <a:rPr lang="ja-JP" altLang="en-US" sz="2400" dirty="0"/>
              <a:t>に基づいた空調システムの軽量化設計ソリューション</a:t>
            </a:r>
            <a:r>
              <a:rPr lang="en-US" altLang="zh-CN" sz="2400" dirty="0"/>
              <a:t>)</a:t>
            </a:r>
            <a:endParaRPr lang="zh-CN" altLang="en-US" sz="2400" dirty="0"/>
          </a:p>
        </p:txBody>
      </p:sp>
      <p:sp>
        <p:nvSpPr>
          <p:cNvPr id="17" name="右中かっこ 16">
            <a:extLst>
              <a:ext uri="{FF2B5EF4-FFF2-40B4-BE49-F238E27FC236}">
                <a16:creationId xmlns:a16="http://schemas.microsoft.com/office/drawing/2014/main" id="{12C62B81-E9AF-F731-D1F4-4BA60D6FDF67}"/>
              </a:ext>
            </a:extLst>
          </p:cNvPr>
          <p:cNvSpPr/>
          <p:nvPr/>
        </p:nvSpPr>
        <p:spPr>
          <a:xfrm rot="5400000">
            <a:off x="5946819" y="1184751"/>
            <a:ext cx="298358" cy="7995145"/>
          </a:xfrm>
          <a:prstGeom prst="rightBrace">
            <a:avLst>
              <a:gd name="adj1" fmla="val 8333"/>
              <a:gd name="adj2" fmla="val 49744"/>
            </a:avLst>
          </a:prstGeom>
          <a:ln w="25400">
            <a:solidFill>
              <a:schemeClr val="accent6">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dirty="0"/>
          </a:p>
        </p:txBody>
      </p:sp>
    </p:spTree>
    <p:extLst>
      <p:ext uri="{BB962C8B-B14F-4D97-AF65-F5344CB8AC3E}">
        <p14:creationId xmlns:p14="http://schemas.microsoft.com/office/powerpoint/2010/main" val="8082572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CF945-7EE1-ADDA-D2B7-7656BB258DB6}"/>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79D92A60-56FB-6255-FF83-787E2436F758}"/>
              </a:ext>
            </a:extLst>
          </p:cNvPr>
          <p:cNvSpPr txBox="1"/>
          <p:nvPr/>
        </p:nvSpPr>
        <p:spPr>
          <a:xfrm>
            <a:off x="258033" y="31530"/>
            <a:ext cx="3334732" cy="369332"/>
          </a:xfrm>
          <a:prstGeom prst="rect">
            <a:avLst/>
          </a:prstGeom>
          <a:noFill/>
        </p:spPr>
        <p:txBody>
          <a:bodyPr wrap="square" lIns="0" tIns="0" rIns="0" bIns="0">
            <a:spAutoFit/>
          </a:bodyPr>
          <a:lstStyle/>
          <a:p>
            <a:r>
              <a:rPr lang="en-US" altLang="ja-JP" sz="2400" dirty="0">
                <a:solidFill>
                  <a:schemeClr val="bg1"/>
                </a:solidFill>
                <a:latin typeface="Arial Black" panose="020B0A04020102020204" pitchFamily="34" charset="0"/>
              </a:rPr>
              <a:t>2. Literature review</a:t>
            </a:r>
          </a:p>
        </p:txBody>
      </p:sp>
      <p:sp>
        <p:nvSpPr>
          <p:cNvPr id="2" name="テキスト ボックス 1">
            <a:extLst>
              <a:ext uri="{FF2B5EF4-FFF2-40B4-BE49-F238E27FC236}">
                <a16:creationId xmlns:a16="http://schemas.microsoft.com/office/drawing/2014/main" id="{658AAA20-0C43-E27F-CE15-9C86034B40B9}"/>
              </a:ext>
            </a:extLst>
          </p:cNvPr>
          <p:cNvSpPr txBox="1"/>
          <p:nvPr/>
        </p:nvSpPr>
        <p:spPr>
          <a:xfrm>
            <a:off x="1831648" y="1864309"/>
            <a:ext cx="8227594" cy="2943370"/>
          </a:xfrm>
          <a:prstGeom prst="rect">
            <a:avLst/>
          </a:prstGeom>
          <a:noFill/>
        </p:spPr>
        <p:txBody>
          <a:bodyPr wrap="square" rtlCol="0">
            <a:spAutoFit/>
          </a:bodyPr>
          <a:lstStyle>
            <a:defPPr>
              <a:defRPr lang="en-US"/>
            </a:defPPr>
            <a:lvl1pPr>
              <a:defRPr sz="2400">
                <a:latin typeface="ＭＳ ゴシック" panose="020B0609070205080204" pitchFamily="49" charset="-128"/>
                <a:ea typeface="ＭＳ ゴシック" panose="020B0609070205080204" pitchFamily="49" charset="-128"/>
              </a:defRPr>
            </a:lvl1pPr>
          </a:lstStyle>
          <a:p>
            <a:pPr marL="457200" indent="-457200">
              <a:lnSpc>
                <a:spcPct val="200000"/>
              </a:lnSpc>
              <a:buFont typeface="Arial" panose="020B0604020202020204" pitchFamily="34" charset="0"/>
              <a:buChar char="•"/>
            </a:pPr>
            <a:r>
              <a:rPr lang="en-US" altLang="ja-JP" dirty="0" err="1">
                <a:latin typeface="Arial Black" panose="020B0A04020102020204" pitchFamily="34" charset="0"/>
              </a:rPr>
              <a:t>WebBIM</a:t>
            </a:r>
            <a:r>
              <a:rPr lang="en-US" altLang="ja-JP" dirty="0">
                <a:latin typeface="Arial Black" panose="020B0A04020102020204" pitchFamily="34" charset="0"/>
              </a:rPr>
              <a:t> visualization technology</a:t>
            </a:r>
          </a:p>
          <a:p>
            <a:pPr marL="457200" indent="-457200">
              <a:lnSpc>
                <a:spcPct val="200000"/>
              </a:lnSpc>
              <a:buFont typeface="Arial" panose="020B0604020202020204" pitchFamily="34" charset="0"/>
              <a:buChar char="•"/>
            </a:pPr>
            <a:r>
              <a:rPr lang="en-US" altLang="ja-JP" dirty="0">
                <a:latin typeface="Arial Black" panose="020B0A04020102020204" pitchFamily="34" charset="0"/>
              </a:rPr>
              <a:t>Current status of BIM data lightweighting research</a:t>
            </a:r>
          </a:p>
          <a:p>
            <a:pPr marL="457200" indent="-457200">
              <a:lnSpc>
                <a:spcPct val="200000"/>
              </a:lnSpc>
              <a:buFont typeface="Arial" panose="020B0604020202020204" pitchFamily="34" charset="0"/>
              <a:buChar char="•"/>
            </a:pPr>
            <a:r>
              <a:rPr lang="en-US" altLang="ja-JP" dirty="0">
                <a:latin typeface="Arial Black" panose="020B0A04020102020204" pitchFamily="34" charset="0"/>
              </a:rPr>
              <a:t>Application of graph database</a:t>
            </a:r>
          </a:p>
        </p:txBody>
      </p:sp>
      <p:sp>
        <p:nvSpPr>
          <p:cNvPr id="4" name="正方形/長方形 3">
            <a:extLst>
              <a:ext uri="{FF2B5EF4-FFF2-40B4-BE49-F238E27FC236}">
                <a16:creationId xmlns:a16="http://schemas.microsoft.com/office/drawing/2014/main" id="{7A48875C-38A5-0BEA-2FA8-18A7DD51E14D}"/>
              </a:ext>
            </a:extLst>
          </p:cNvPr>
          <p:cNvSpPr/>
          <p:nvPr/>
        </p:nvSpPr>
        <p:spPr>
          <a:xfrm>
            <a:off x="1524000" y="1755227"/>
            <a:ext cx="8944303" cy="3331779"/>
          </a:xfrm>
          <a:prstGeom prst="rect">
            <a:avLst/>
          </a:prstGeom>
          <a:noFill/>
          <a:ln w="28575">
            <a:solidFill>
              <a:schemeClr val="tx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724233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3438F-8FAF-13C6-7FA9-B3A5447FF312}"/>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57A1732A-240D-05B7-A186-D59BA053D1F4}"/>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3. A lightweight HVAC system design approach based on BIM and WebGL</a:t>
            </a:r>
          </a:p>
        </p:txBody>
      </p:sp>
      <p:sp>
        <p:nvSpPr>
          <p:cNvPr id="5" name="テキスト ボックス 4">
            <a:extLst>
              <a:ext uri="{FF2B5EF4-FFF2-40B4-BE49-F238E27FC236}">
                <a16:creationId xmlns:a16="http://schemas.microsoft.com/office/drawing/2014/main" id="{CCA95BC6-D565-41B4-0F19-34FF72BB0B9C}"/>
              </a:ext>
            </a:extLst>
          </p:cNvPr>
          <p:cNvSpPr txBox="1"/>
          <p:nvPr/>
        </p:nvSpPr>
        <p:spPr>
          <a:xfrm>
            <a:off x="1033693" y="5578647"/>
            <a:ext cx="10128293" cy="830997"/>
          </a:xfrm>
          <a:prstGeom prst="rect">
            <a:avLst/>
          </a:prstGeom>
          <a:noFill/>
        </p:spPr>
        <p:txBody>
          <a:bodyPr wrap="square">
            <a:spAutoFit/>
          </a:bodyPr>
          <a:lstStyle/>
          <a:p>
            <a:pPr algn="ctr"/>
            <a:r>
              <a:rPr lang="en-US" altLang="ja-JP" sz="2400" dirty="0">
                <a:latin typeface="Times New Roman" panose="02020603050405020304" pitchFamily="18" charset="0"/>
                <a:cs typeface="Times New Roman" panose="02020603050405020304" pitchFamily="18" charset="0"/>
              </a:rPr>
              <a:t>Step 1. </a:t>
            </a:r>
            <a:r>
              <a:rPr lang="ja-JP" altLang="en-US" sz="2400" dirty="0">
                <a:latin typeface="Times New Roman" panose="02020603050405020304" pitchFamily="18" charset="0"/>
                <a:cs typeface="Times New Roman" panose="02020603050405020304" pitchFamily="18" charset="0"/>
              </a:rPr>
              <a:t>Development of lightweight HVAC system design tool based on WebGL</a:t>
            </a:r>
            <a:endParaRPr lang="en-US" altLang="ja-JP" sz="2400" dirty="0">
              <a:latin typeface="Times New Roman" panose="02020603050405020304" pitchFamily="18" charset="0"/>
              <a:cs typeface="Times New Roman" panose="02020603050405020304" pitchFamily="18" charset="0"/>
            </a:endParaRPr>
          </a:p>
          <a:p>
            <a:pPr algn="ctr"/>
            <a:r>
              <a:rPr lang="en-US" altLang="ja-JP" sz="2400" dirty="0">
                <a:latin typeface="Times New Roman" panose="02020603050405020304" pitchFamily="18" charset="0"/>
                <a:cs typeface="Times New Roman" panose="02020603050405020304" pitchFamily="18" charset="0"/>
              </a:rPr>
              <a:t>(</a:t>
            </a:r>
            <a:r>
              <a:rPr lang="en-US" altLang="ja-JP" sz="2400" dirty="0"/>
              <a:t>WebGL</a:t>
            </a:r>
            <a:r>
              <a:rPr lang="ja-JP" altLang="en-US" sz="2400" dirty="0"/>
              <a:t>に基づいた軽量化空調システム設計ツール の開発</a:t>
            </a:r>
            <a:r>
              <a:rPr lang="en-US" altLang="ja-JP" sz="2400" dirty="0">
                <a:latin typeface="Times New Roman" panose="02020603050405020304" pitchFamily="18" charset="0"/>
                <a:cs typeface="Times New Roman" panose="02020603050405020304" pitchFamily="18" charset="0"/>
              </a:rPr>
              <a:t>)</a:t>
            </a:r>
          </a:p>
        </p:txBody>
      </p:sp>
      <p:sp>
        <p:nvSpPr>
          <p:cNvPr id="7" name="テキスト ボックス 6">
            <a:extLst>
              <a:ext uri="{FF2B5EF4-FFF2-40B4-BE49-F238E27FC236}">
                <a16:creationId xmlns:a16="http://schemas.microsoft.com/office/drawing/2014/main" id="{46251884-6C86-FC54-E632-15B71E84A7AA}"/>
              </a:ext>
            </a:extLst>
          </p:cNvPr>
          <p:cNvSpPr txBox="1"/>
          <p:nvPr/>
        </p:nvSpPr>
        <p:spPr>
          <a:xfrm>
            <a:off x="745865" y="448356"/>
            <a:ext cx="10416121" cy="1815882"/>
          </a:xfrm>
          <a:prstGeom prst="rect">
            <a:avLst/>
          </a:prstGeom>
          <a:noFill/>
        </p:spPr>
        <p:txBody>
          <a:bodyPr wrap="square">
            <a:spAutoFit/>
          </a:bodyPr>
          <a:lstStyle/>
          <a:p>
            <a:pPr algn="ctr"/>
            <a:r>
              <a:rPr lang="ja-JP" altLang="en-US" sz="2800" b="1" dirty="0">
                <a:latin typeface="Times New Roman" panose="02020603050405020304" pitchFamily="18" charset="0"/>
                <a:cs typeface="Times New Roman" panose="02020603050405020304" pitchFamily="18" charset="0"/>
              </a:rPr>
              <a:t>Development on a BIM‑based Lightweight Design </a:t>
            </a:r>
            <a:endParaRPr lang="en-US" altLang="ja-JP" sz="2800" b="1" dirty="0">
              <a:latin typeface="Times New Roman" panose="02020603050405020304" pitchFamily="18" charset="0"/>
              <a:cs typeface="Times New Roman" panose="02020603050405020304" pitchFamily="18" charset="0"/>
            </a:endParaRPr>
          </a:p>
          <a:p>
            <a:pPr algn="ctr"/>
            <a:r>
              <a:rPr lang="ja-JP" altLang="en-US" sz="2800" b="1" dirty="0">
                <a:latin typeface="Times New Roman" panose="02020603050405020304" pitchFamily="18" charset="0"/>
                <a:cs typeface="Times New Roman" panose="02020603050405020304" pitchFamily="18" charset="0"/>
              </a:rPr>
              <a:t>Solution for HVAC Systems</a:t>
            </a:r>
            <a:endParaRPr lang="en-US" altLang="ja-JP" sz="2800" b="1" dirty="0">
              <a:latin typeface="Times New Roman" panose="02020603050405020304" pitchFamily="18" charset="0"/>
              <a:cs typeface="Times New Roman" panose="02020603050405020304" pitchFamily="18" charset="0"/>
            </a:endParaRPr>
          </a:p>
          <a:p>
            <a:pPr algn="ctr"/>
            <a:r>
              <a:rPr lang="en-US" altLang="zh-CN" sz="2800" b="1" dirty="0"/>
              <a:t>(</a:t>
            </a:r>
            <a:r>
              <a:rPr lang="en-US" altLang="ja-JP" sz="2800" b="1" dirty="0"/>
              <a:t>BIM</a:t>
            </a:r>
            <a:r>
              <a:rPr lang="ja-JP" altLang="en-US" sz="2800" b="1" dirty="0"/>
              <a:t>に基づいた空調システムの軽量化設計ソリューション</a:t>
            </a:r>
            <a:r>
              <a:rPr lang="en-US" altLang="zh-CN" sz="2800" b="1" dirty="0"/>
              <a:t>)</a:t>
            </a:r>
            <a:endParaRPr lang="zh-CN" altLang="en-US" sz="2800" b="1" dirty="0"/>
          </a:p>
          <a:p>
            <a:pPr algn="ctr"/>
            <a:endParaRPr lang="ja-JP" altLang="en-US" sz="2800" b="1" dirty="0">
              <a:latin typeface="Times New Roman" panose="02020603050405020304" pitchFamily="18" charset="0"/>
              <a:cs typeface="Times New Roman" panose="02020603050405020304" pitchFamily="18" charset="0"/>
            </a:endParaRPr>
          </a:p>
        </p:txBody>
      </p:sp>
      <p:pic>
        <p:nvPicPr>
          <p:cNvPr id="8" name="図 7" descr="黒い背景と白い文字&#10;&#10;AI 生成コンテンツは誤りを含む可能性があります。">
            <a:extLst>
              <a:ext uri="{FF2B5EF4-FFF2-40B4-BE49-F238E27FC236}">
                <a16:creationId xmlns:a16="http://schemas.microsoft.com/office/drawing/2014/main" id="{987C1F27-8511-5723-8DD8-36596EA81337}"/>
              </a:ext>
            </a:extLst>
          </p:cNvPr>
          <p:cNvPicPr>
            <a:picLocks noChangeAspect="1"/>
          </p:cNvPicPr>
          <p:nvPr/>
        </p:nvPicPr>
        <p:blipFill>
          <a:blip r:embed="rId3"/>
          <a:stretch>
            <a:fillRect/>
          </a:stretch>
        </p:blipFill>
        <p:spPr>
          <a:xfrm>
            <a:off x="1892043" y="1863115"/>
            <a:ext cx="8642818" cy="3365059"/>
          </a:xfrm>
          <a:prstGeom prst="rect">
            <a:avLst/>
          </a:prstGeom>
        </p:spPr>
      </p:pic>
    </p:spTree>
    <p:extLst>
      <p:ext uri="{BB962C8B-B14F-4D97-AF65-F5344CB8AC3E}">
        <p14:creationId xmlns:p14="http://schemas.microsoft.com/office/powerpoint/2010/main" val="82518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76ACC-A044-69B0-B8A2-3483E10CDF8B}"/>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699280CE-FB57-ECB0-235E-17F1D4036FE8}"/>
              </a:ext>
            </a:extLst>
          </p:cNvPr>
          <p:cNvSpPr txBox="1"/>
          <p:nvPr/>
        </p:nvSpPr>
        <p:spPr>
          <a:xfrm>
            <a:off x="145333" y="0"/>
            <a:ext cx="8967136" cy="430887"/>
          </a:xfrm>
          <a:prstGeom prst="rect">
            <a:avLst/>
          </a:prstGeom>
          <a:noFill/>
        </p:spPr>
        <p:txBody>
          <a:bodyPr wrap="square" lIns="0" tIns="0" rIns="0" bIns="0">
            <a:spAutoFit/>
          </a:bodyPr>
          <a:lstStyle/>
          <a:p>
            <a:r>
              <a:rPr lang="en-US" altLang="ja-JP" sz="1400" dirty="0">
                <a:solidFill>
                  <a:schemeClr val="bg1"/>
                </a:solidFill>
                <a:latin typeface="Arial Black" panose="020B0A04020102020204" pitchFamily="34" charset="0"/>
              </a:rPr>
              <a:t>4. IFC-based HVAC system lightweighting and structural definition using multi-model database </a:t>
            </a:r>
            <a:r>
              <a:rPr lang="en-US" altLang="ja-JP" sz="1400" dirty="0" err="1">
                <a:solidFill>
                  <a:schemeClr val="bg1"/>
                </a:solidFill>
                <a:latin typeface="Arial Black" panose="020B0A04020102020204" pitchFamily="34" charset="0"/>
              </a:rPr>
              <a:t>ArangoDB</a:t>
            </a:r>
            <a:endParaRPr lang="en-US" altLang="ja-JP" sz="1400" dirty="0">
              <a:solidFill>
                <a:schemeClr val="bg1"/>
              </a:solidFill>
              <a:latin typeface="Arial Black" panose="020B0A04020102020204" pitchFamily="34" charset="0"/>
            </a:endParaRPr>
          </a:p>
        </p:txBody>
      </p:sp>
      <p:sp>
        <p:nvSpPr>
          <p:cNvPr id="5" name="文本框 13">
            <a:extLst>
              <a:ext uri="{FF2B5EF4-FFF2-40B4-BE49-F238E27FC236}">
                <a16:creationId xmlns:a16="http://schemas.microsoft.com/office/drawing/2014/main" id="{8AA381FE-B342-9CC5-D0BB-0538C9F4F253}"/>
              </a:ext>
            </a:extLst>
          </p:cNvPr>
          <p:cNvSpPr txBox="1"/>
          <p:nvPr/>
        </p:nvSpPr>
        <p:spPr>
          <a:xfrm>
            <a:off x="145333" y="501980"/>
            <a:ext cx="11901334" cy="830997"/>
          </a:xfrm>
          <a:prstGeom prst="rect">
            <a:avLst/>
          </a:prstGeom>
          <a:noFill/>
        </p:spPr>
        <p:txBody>
          <a:bodyPr wrap="square" rtlCol="0">
            <a:spAutoFit/>
          </a:bodyPr>
          <a:lstStyle/>
          <a:p>
            <a:r>
              <a:rPr lang="en-US" altLang="zh-CN" sz="2400" b="1" dirty="0">
                <a:ea typeface="ＨＧｺﾞｼｯｸE-PRO" pitchFamily="50" charset="-128"/>
              </a:rPr>
              <a:t>4.1 IFC-based method for separating geometric and semantic information in HVAC systems </a:t>
            </a:r>
          </a:p>
          <a:p>
            <a:r>
              <a:rPr lang="en-US" altLang="zh-CN" sz="2400" b="1" dirty="0">
                <a:ea typeface="ＨＧｺﾞｼｯｸE-PRO" pitchFamily="50" charset="-128"/>
              </a:rPr>
              <a:t>(</a:t>
            </a:r>
            <a:r>
              <a:rPr lang="en-US" altLang="ja-JP" sz="2400" b="1" dirty="0">
                <a:ea typeface="ＨＧｺﾞｼｯｸE-PRO" pitchFamily="50" charset="-128"/>
              </a:rPr>
              <a:t>IFC</a:t>
            </a:r>
            <a:r>
              <a:rPr lang="ja-JP" altLang="en-US" sz="2400" b="1" dirty="0">
                <a:ea typeface="ＨＧｺﾞｼｯｸE-PRO" pitchFamily="50" charset="-128"/>
              </a:rPr>
              <a:t>に基づいた</a:t>
            </a:r>
            <a:r>
              <a:rPr lang="en-US" altLang="ja-JP" sz="2400" b="1" dirty="0">
                <a:ea typeface="ＨＧｺﾞｼｯｸE-PRO" pitchFamily="50" charset="-128"/>
              </a:rPr>
              <a:t>HVAC</a:t>
            </a:r>
            <a:r>
              <a:rPr lang="ja-JP" altLang="en-US" sz="2400" b="1" dirty="0">
                <a:ea typeface="ＨＧｺﾞｼｯｸE-PRO" pitchFamily="50" charset="-128"/>
              </a:rPr>
              <a:t>システムにおける幾何情報とセマンティック情報の分離手法</a:t>
            </a:r>
            <a:r>
              <a:rPr lang="en-US" altLang="zh-CN" sz="2400" b="1" dirty="0">
                <a:ea typeface="ＨＧｺﾞｼｯｸE-PRO" pitchFamily="50" charset="-128"/>
              </a:rPr>
              <a:t>)</a:t>
            </a:r>
            <a:endParaRPr lang="zh-CN" altLang="en-US" sz="2400" b="1" dirty="0"/>
          </a:p>
        </p:txBody>
      </p:sp>
      <p:sp>
        <p:nvSpPr>
          <p:cNvPr id="6" name="テキスト ボックス 5">
            <a:extLst>
              <a:ext uri="{FF2B5EF4-FFF2-40B4-BE49-F238E27FC236}">
                <a16:creationId xmlns:a16="http://schemas.microsoft.com/office/drawing/2014/main" id="{269F2C7E-7DA9-9133-7EFE-A3E7D6C9CB26}"/>
              </a:ext>
            </a:extLst>
          </p:cNvPr>
          <p:cNvSpPr txBox="1"/>
          <p:nvPr/>
        </p:nvSpPr>
        <p:spPr>
          <a:xfrm>
            <a:off x="145333" y="1332977"/>
            <a:ext cx="9905752" cy="1200329"/>
          </a:xfrm>
          <a:prstGeom prst="rect">
            <a:avLst/>
          </a:prstGeom>
          <a:noFill/>
        </p:spPr>
        <p:txBody>
          <a:bodyPr wrap="square">
            <a:spAutoFit/>
          </a:bodyPr>
          <a:lstStyle/>
          <a:p>
            <a:r>
              <a:rPr lang="en-US" altLang="ja-JP" sz="2400" b="1" dirty="0">
                <a:ea typeface="ＨＧｺﾞｼｯｸE-PRO" pitchFamily="50" charset="-128"/>
              </a:rPr>
              <a:t>4.1.1 A method for splitting IFC geometric information based on GLB format</a:t>
            </a:r>
          </a:p>
          <a:p>
            <a:r>
              <a:rPr lang="en-US" altLang="zh-CN" sz="2400" b="1" dirty="0">
                <a:ea typeface="ＨＧｺﾞｼｯｸE-PRO" pitchFamily="50" charset="-128"/>
              </a:rPr>
              <a:t>(</a:t>
            </a:r>
            <a:r>
              <a:rPr lang="en-US" altLang="ja-JP" sz="2400" b="1" dirty="0">
                <a:ea typeface="ＨＧｺﾞｼｯｸE-PRO" pitchFamily="50" charset="-128"/>
              </a:rPr>
              <a:t>GLB</a:t>
            </a:r>
            <a:r>
              <a:rPr lang="ja-JP" altLang="en-US" sz="2400" b="1" dirty="0">
                <a:ea typeface="ＨＧｺﾞｼｯｸE-PRO" pitchFamily="50" charset="-128"/>
              </a:rPr>
              <a:t>フォーマットに基づいた</a:t>
            </a:r>
            <a:r>
              <a:rPr lang="en-US" altLang="ja-JP" sz="2400" b="1" dirty="0">
                <a:ea typeface="ＨＧｺﾞｼｯｸE-PRO" pitchFamily="50" charset="-128"/>
              </a:rPr>
              <a:t>IFC</a:t>
            </a:r>
            <a:r>
              <a:rPr lang="ja-JP" altLang="en-US" sz="2400" b="1" dirty="0">
                <a:ea typeface="ＨＧｺﾞｼｯｸE-PRO" pitchFamily="50" charset="-128"/>
              </a:rPr>
              <a:t>幾何情報の分離手法</a:t>
            </a:r>
            <a:r>
              <a:rPr lang="en-US" altLang="zh-CN" sz="2400" b="1" dirty="0">
                <a:ea typeface="ＨＧｺﾞｼｯｸE-PRO" pitchFamily="50" charset="-128"/>
              </a:rPr>
              <a:t>)</a:t>
            </a:r>
            <a:endParaRPr lang="zh-CN" altLang="en-US" sz="2400" b="1" dirty="0"/>
          </a:p>
          <a:p>
            <a:endParaRPr lang="ja-JP" altLang="en-US" sz="2400" b="1" dirty="0">
              <a:ea typeface="ＨＧｺﾞｼｯｸE-PRO" pitchFamily="50" charset="-128"/>
            </a:endParaRPr>
          </a:p>
        </p:txBody>
      </p:sp>
      <p:sp>
        <p:nvSpPr>
          <p:cNvPr id="7" name="テキスト ボックス 6">
            <a:extLst>
              <a:ext uri="{FF2B5EF4-FFF2-40B4-BE49-F238E27FC236}">
                <a16:creationId xmlns:a16="http://schemas.microsoft.com/office/drawing/2014/main" id="{1C9A4A05-219B-7553-2616-34136CF44B25}"/>
              </a:ext>
            </a:extLst>
          </p:cNvPr>
          <p:cNvSpPr txBox="1"/>
          <p:nvPr/>
        </p:nvSpPr>
        <p:spPr>
          <a:xfrm>
            <a:off x="3048000" y="5699179"/>
            <a:ext cx="6096000" cy="646331"/>
          </a:xfrm>
          <a:prstGeom prst="rect">
            <a:avLst/>
          </a:prstGeom>
          <a:noFill/>
        </p:spPr>
        <p:txBody>
          <a:bodyPr wrap="square">
            <a:spAutoFit/>
          </a:bodyPr>
          <a:lstStyle/>
          <a:p>
            <a:pPr algn="ctr"/>
            <a:r>
              <a:rPr lang="en-US" altLang="ja-JP" dirty="0"/>
              <a:t>Figure 4.1: Splitting IFC geometric information into GLB</a:t>
            </a:r>
          </a:p>
          <a:p>
            <a:pPr algn="ctr"/>
            <a:r>
              <a:rPr lang="en-US" altLang="ja-JP" dirty="0"/>
              <a:t>(IFC</a:t>
            </a:r>
            <a:r>
              <a:rPr lang="ja-JP" altLang="en-US" dirty="0"/>
              <a:t>幾何情報を</a:t>
            </a:r>
            <a:r>
              <a:rPr lang="en-US" altLang="ja-JP" dirty="0"/>
              <a:t>GLB</a:t>
            </a:r>
            <a:r>
              <a:rPr lang="ja-JP" altLang="en-US" dirty="0"/>
              <a:t>に変換</a:t>
            </a:r>
            <a:r>
              <a:rPr lang="en-US" altLang="ja-JP" dirty="0"/>
              <a:t>)</a:t>
            </a:r>
            <a:endParaRPr lang="ja-JP" altLang="en-US" dirty="0"/>
          </a:p>
        </p:txBody>
      </p:sp>
      <p:pic>
        <p:nvPicPr>
          <p:cNvPr id="66" name="図 65" descr="テキスト&#10;&#10;AI 生成コンテンツは誤りを含む可能性があります。">
            <a:extLst>
              <a:ext uri="{FF2B5EF4-FFF2-40B4-BE49-F238E27FC236}">
                <a16:creationId xmlns:a16="http://schemas.microsoft.com/office/drawing/2014/main" id="{71A095E7-3B29-47A3-CA1A-DA26014AD35C}"/>
              </a:ext>
            </a:extLst>
          </p:cNvPr>
          <p:cNvPicPr>
            <a:picLocks noChangeAspect="1"/>
          </p:cNvPicPr>
          <p:nvPr/>
        </p:nvPicPr>
        <p:blipFill>
          <a:blip r:embed="rId3"/>
          <a:stretch>
            <a:fillRect/>
          </a:stretch>
        </p:blipFill>
        <p:spPr>
          <a:xfrm>
            <a:off x="317935" y="2276649"/>
            <a:ext cx="11556130" cy="3248374"/>
          </a:xfrm>
          <a:prstGeom prst="rect">
            <a:avLst/>
          </a:prstGeom>
        </p:spPr>
      </p:pic>
    </p:spTree>
    <p:extLst>
      <p:ext uri="{BB962C8B-B14F-4D97-AF65-F5344CB8AC3E}">
        <p14:creationId xmlns:p14="http://schemas.microsoft.com/office/powerpoint/2010/main" val="28855892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E536E2-636A-3025-1B8C-E7F5C79996BA}"/>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4131565-289B-70FE-E3D9-BB95BF8A3331}"/>
              </a:ext>
            </a:extLst>
          </p:cNvPr>
          <p:cNvSpPr txBox="1"/>
          <p:nvPr/>
        </p:nvSpPr>
        <p:spPr>
          <a:xfrm>
            <a:off x="145333" y="0"/>
            <a:ext cx="8967136" cy="430887"/>
          </a:xfrm>
          <a:prstGeom prst="rect">
            <a:avLst/>
          </a:prstGeom>
          <a:noFill/>
        </p:spPr>
        <p:txBody>
          <a:bodyPr wrap="square" lIns="0" tIns="0" rIns="0" bIns="0">
            <a:spAutoFit/>
          </a:bodyPr>
          <a:lstStyle/>
          <a:p>
            <a:r>
              <a:rPr lang="en-US" altLang="ja-JP" sz="1400" dirty="0">
                <a:solidFill>
                  <a:schemeClr val="bg1"/>
                </a:solidFill>
                <a:latin typeface="Arial Black" panose="020B0A04020102020204" pitchFamily="34" charset="0"/>
              </a:rPr>
              <a:t>4. IFC-based HVAC system lightweighting and structural definition using multi-model database </a:t>
            </a:r>
            <a:r>
              <a:rPr lang="en-US" altLang="ja-JP" sz="1400" dirty="0" err="1">
                <a:solidFill>
                  <a:schemeClr val="bg1"/>
                </a:solidFill>
                <a:latin typeface="Arial Black" panose="020B0A04020102020204" pitchFamily="34" charset="0"/>
              </a:rPr>
              <a:t>ArangoDB</a:t>
            </a:r>
            <a:endParaRPr lang="en-US" altLang="ja-JP" sz="1400" dirty="0">
              <a:solidFill>
                <a:schemeClr val="bg1"/>
              </a:solidFill>
              <a:latin typeface="Arial Black" panose="020B0A04020102020204" pitchFamily="34" charset="0"/>
            </a:endParaRPr>
          </a:p>
        </p:txBody>
      </p:sp>
      <p:sp>
        <p:nvSpPr>
          <p:cNvPr id="6" name="テキスト ボックス 5">
            <a:extLst>
              <a:ext uri="{FF2B5EF4-FFF2-40B4-BE49-F238E27FC236}">
                <a16:creationId xmlns:a16="http://schemas.microsoft.com/office/drawing/2014/main" id="{4B05A579-ADA6-050F-7A15-3BB45F70FAFC}"/>
              </a:ext>
            </a:extLst>
          </p:cNvPr>
          <p:cNvSpPr txBox="1"/>
          <p:nvPr/>
        </p:nvSpPr>
        <p:spPr>
          <a:xfrm>
            <a:off x="145332" y="1290937"/>
            <a:ext cx="11720847" cy="1569660"/>
          </a:xfrm>
          <a:prstGeom prst="rect">
            <a:avLst/>
          </a:prstGeom>
          <a:noFill/>
        </p:spPr>
        <p:txBody>
          <a:bodyPr wrap="square">
            <a:spAutoFit/>
          </a:bodyPr>
          <a:lstStyle/>
          <a:p>
            <a:r>
              <a:rPr lang="en-US" altLang="ja-JP" sz="2400" b="1" dirty="0">
                <a:ea typeface="ＨＧｺﾞｼｯｸE-PRO" pitchFamily="50" charset="-128"/>
              </a:rPr>
              <a:t>4.1.2 A method for splitting IFC semantic information based on the document structure of the multi-model database </a:t>
            </a:r>
            <a:r>
              <a:rPr lang="en-US" altLang="ja-JP" sz="2400" b="1" dirty="0" err="1">
                <a:ea typeface="ＨＧｺﾞｼｯｸE-PRO" pitchFamily="50" charset="-128"/>
              </a:rPr>
              <a:t>ArangoDB</a:t>
            </a:r>
            <a:endParaRPr lang="en-US" altLang="ja-JP" sz="2400" b="1" dirty="0">
              <a:ea typeface="ＨＧｺﾞｼｯｸE-PRO" pitchFamily="50" charset="-128"/>
            </a:endParaRPr>
          </a:p>
          <a:p>
            <a:r>
              <a:rPr lang="en-US" altLang="ja-JP" sz="2400" b="1" dirty="0">
                <a:ea typeface="ＨＧｺﾞｼｯｸE-PRO" pitchFamily="50" charset="-128"/>
              </a:rPr>
              <a:t>(</a:t>
            </a:r>
            <a:r>
              <a:rPr lang="ja-JP" altLang="en-US" sz="2400" b="1" dirty="0">
                <a:ea typeface="ＨＧｺﾞｼｯｸE-PRO" pitchFamily="50" charset="-128"/>
              </a:rPr>
              <a:t>マルチモデルデータベース</a:t>
            </a:r>
            <a:r>
              <a:rPr lang="en-US" altLang="ja-JP" sz="2400" b="1" dirty="0" err="1">
                <a:ea typeface="ＨＧｺﾞｼｯｸE-PRO" pitchFamily="50" charset="-128"/>
              </a:rPr>
              <a:t>ArangoDB</a:t>
            </a:r>
            <a:r>
              <a:rPr lang="ja-JP" altLang="en-US" sz="2400" b="1" dirty="0">
                <a:ea typeface="ＨＧｺﾞｼｯｸE-PRO" pitchFamily="50" charset="-128"/>
              </a:rPr>
              <a:t>のドキュメント構造に基づいた</a:t>
            </a:r>
            <a:r>
              <a:rPr lang="en-US" altLang="ja-JP" sz="2400" b="1" dirty="0">
                <a:ea typeface="ＨＧｺﾞｼｯｸE-PRO" pitchFamily="50" charset="-128"/>
              </a:rPr>
              <a:t>IFC</a:t>
            </a:r>
            <a:r>
              <a:rPr lang="ja-JP" altLang="en-US" sz="2400" b="1" dirty="0">
                <a:ea typeface="ＨＧｺﾞｼｯｸE-PRO" pitchFamily="50" charset="-128"/>
              </a:rPr>
              <a:t>セマンティック情報の分離手法</a:t>
            </a:r>
            <a:r>
              <a:rPr lang="en-US" altLang="ja-JP" sz="2400" b="1" dirty="0">
                <a:ea typeface="ＨＧｺﾞｼｯｸE-PRO" pitchFamily="50" charset="-128"/>
              </a:rPr>
              <a:t>)</a:t>
            </a:r>
            <a:endParaRPr lang="ja-JP" altLang="en-US" sz="2400" b="1" dirty="0">
              <a:ea typeface="ＨＧｺﾞｼｯｸE-PRO" pitchFamily="50" charset="-128"/>
            </a:endParaRPr>
          </a:p>
        </p:txBody>
      </p:sp>
      <p:sp>
        <p:nvSpPr>
          <p:cNvPr id="8" name="テキスト ボックス 7">
            <a:extLst>
              <a:ext uri="{FF2B5EF4-FFF2-40B4-BE49-F238E27FC236}">
                <a16:creationId xmlns:a16="http://schemas.microsoft.com/office/drawing/2014/main" id="{E432A9F2-84D1-27A5-6189-722ED5DFFFA9}"/>
              </a:ext>
            </a:extLst>
          </p:cNvPr>
          <p:cNvSpPr txBox="1"/>
          <p:nvPr/>
        </p:nvSpPr>
        <p:spPr>
          <a:xfrm>
            <a:off x="3100552" y="5786992"/>
            <a:ext cx="6096000" cy="646331"/>
          </a:xfrm>
          <a:prstGeom prst="rect">
            <a:avLst/>
          </a:prstGeom>
          <a:noFill/>
        </p:spPr>
        <p:txBody>
          <a:bodyPr wrap="square">
            <a:spAutoFit/>
          </a:bodyPr>
          <a:lstStyle/>
          <a:p>
            <a:pPr algn="ctr"/>
            <a:r>
              <a:rPr lang="en-US" altLang="ja-JP" dirty="0"/>
              <a:t>Figure 4.2: Splitting IFC semantic information into </a:t>
            </a:r>
            <a:r>
              <a:rPr lang="en-US" altLang="ja-JP" dirty="0" err="1"/>
              <a:t>ArangoDB</a:t>
            </a:r>
            <a:endParaRPr lang="en-US" altLang="ja-JP" dirty="0"/>
          </a:p>
          <a:p>
            <a:pPr algn="ctr"/>
            <a:r>
              <a:rPr lang="en-US" altLang="ja-JP" dirty="0"/>
              <a:t>(IFC</a:t>
            </a:r>
            <a:r>
              <a:rPr lang="ja-JP" altLang="en-US" dirty="0"/>
              <a:t>セマンティック情報を</a:t>
            </a:r>
            <a:r>
              <a:rPr lang="en-US" altLang="ja-JP" dirty="0" err="1"/>
              <a:t>ArangoDB</a:t>
            </a:r>
            <a:r>
              <a:rPr lang="ja-JP" altLang="en-US" dirty="0"/>
              <a:t>に変換</a:t>
            </a:r>
            <a:r>
              <a:rPr lang="en-US" altLang="ja-JP" dirty="0"/>
              <a:t>)</a:t>
            </a:r>
            <a:endParaRPr lang="ja-JP" altLang="en-US" dirty="0"/>
          </a:p>
        </p:txBody>
      </p:sp>
      <p:sp>
        <p:nvSpPr>
          <p:cNvPr id="7" name="文本框 13">
            <a:extLst>
              <a:ext uri="{FF2B5EF4-FFF2-40B4-BE49-F238E27FC236}">
                <a16:creationId xmlns:a16="http://schemas.microsoft.com/office/drawing/2014/main" id="{8508CFBF-28B8-C621-3E29-64F709F8B62E}"/>
              </a:ext>
            </a:extLst>
          </p:cNvPr>
          <p:cNvSpPr txBox="1"/>
          <p:nvPr/>
        </p:nvSpPr>
        <p:spPr>
          <a:xfrm>
            <a:off x="145333" y="501980"/>
            <a:ext cx="11901334" cy="830997"/>
          </a:xfrm>
          <a:prstGeom prst="rect">
            <a:avLst/>
          </a:prstGeom>
          <a:noFill/>
        </p:spPr>
        <p:txBody>
          <a:bodyPr wrap="square" rtlCol="0">
            <a:spAutoFit/>
          </a:bodyPr>
          <a:lstStyle/>
          <a:p>
            <a:r>
              <a:rPr lang="en-US" altLang="zh-CN" sz="2400" b="1" dirty="0">
                <a:ea typeface="ＨＧｺﾞｼｯｸE-PRO" pitchFamily="50" charset="-128"/>
              </a:rPr>
              <a:t>4.1 IFC-based method for separating geometric and semantic information in HVAC systems </a:t>
            </a:r>
          </a:p>
          <a:p>
            <a:r>
              <a:rPr lang="en-US" altLang="zh-CN" sz="2400" b="1" dirty="0">
                <a:ea typeface="ＨＧｺﾞｼｯｸE-PRO" pitchFamily="50" charset="-128"/>
              </a:rPr>
              <a:t>(</a:t>
            </a:r>
            <a:r>
              <a:rPr lang="en-US" altLang="ja-JP" sz="2400" b="1" dirty="0">
                <a:ea typeface="ＨＧｺﾞｼｯｸE-PRO" pitchFamily="50" charset="-128"/>
              </a:rPr>
              <a:t>IFC</a:t>
            </a:r>
            <a:r>
              <a:rPr lang="ja-JP" altLang="en-US" sz="2400" b="1" dirty="0">
                <a:ea typeface="ＨＧｺﾞｼｯｸE-PRO" pitchFamily="50" charset="-128"/>
              </a:rPr>
              <a:t>に基づいた</a:t>
            </a:r>
            <a:r>
              <a:rPr lang="en-US" altLang="ja-JP" sz="2400" b="1" dirty="0">
                <a:ea typeface="ＨＧｺﾞｼｯｸE-PRO" pitchFamily="50" charset="-128"/>
              </a:rPr>
              <a:t>HVAC</a:t>
            </a:r>
            <a:r>
              <a:rPr lang="ja-JP" altLang="en-US" sz="2400" b="1" dirty="0">
                <a:ea typeface="ＨＧｺﾞｼｯｸE-PRO" pitchFamily="50" charset="-128"/>
              </a:rPr>
              <a:t>システムにおける幾何情報とセマンティック情報の分離手法</a:t>
            </a:r>
            <a:r>
              <a:rPr lang="en-US" altLang="zh-CN" sz="2400" b="1" dirty="0">
                <a:ea typeface="ＨＧｺﾞｼｯｸE-PRO" pitchFamily="50" charset="-128"/>
              </a:rPr>
              <a:t>)</a:t>
            </a:r>
            <a:endParaRPr lang="zh-CN" altLang="en-US" sz="2400" b="1" dirty="0"/>
          </a:p>
        </p:txBody>
      </p:sp>
      <p:pic>
        <p:nvPicPr>
          <p:cNvPr id="76" name="図 75" descr="テキスト&#10;&#10;AI 生成コンテンツは誤りを含む可能性があります。">
            <a:extLst>
              <a:ext uri="{FF2B5EF4-FFF2-40B4-BE49-F238E27FC236}">
                <a16:creationId xmlns:a16="http://schemas.microsoft.com/office/drawing/2014/main" id="{27784562-C5DC-1642-07BD-1FAA57CC4E0E}"/>
              </a:ext>
            </a:extLst>
          </p:cNvPr>
          <p:cNvPicPr>
            <a:picLocks noChangeAspect="1"/>
          </p:cNvPicPr>
          <p:nvPr/>
        </p:nvPicPr>
        <p:blipFill>
          <a:blip r:embed="rId3"/>
          <a:stretch>
            <a:fillRect/>
          </a:stretch>
        </p:blipFill>
        <p:spPr>
          <a:xfrm>
            <a:off x="611314" y="2577034"/>
            <a:ext cx="10767862" cy="3209958"/>
          </a:xfrm>
          <a:prstGeom prst="rect">
            <a:avLst/>
          </a:prstGeom>
        </p:spPr>
      </p:pic>
    </p:spTree>
    <p:extLst>
      <p:ext uri="{BB962C8B-B14F-4D97-AF65-F5344CB8AC3E}">
        <p14:creationId xmlns:p14="http://schemas.microsoft.com/office/powerpoint/2010/main" val="20360369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A770E-0E20-F2FF-819C-47B533312836}"/>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780C9B68-AEC2-6ED4-DFA2-84C8E228C394}"/>
              </a:ext>
            </a:extLst>
          </p:cNvPr>
          <p:cNvSpPr txBox="1"/>
          <p:nvPr/>
        </p:nvSpPr>
        <p:spPr>
          <a:xfrm>
            <a:off x="145333" y="0"/>
            <a:ext cx="8967136" cy="430887"/>
          </a:xfrm>
          <a:prstGeom prst="rect">
            <a:avLst/>
          </a:prstGeom>
          <a:noFill/>
        </p:spPr>
        <p:txBody>
          <a:bodyPr wrap="square" lIns="0" tIns="0" rIns="0" bIns="0">
            <a:spAutoFit/>
          </a:bodyPr>
          <a:lstStyle/>
          <a:p>
            <a:r>
              <a:rPr lang="en-US" altLang="ja-JP" sz="1400" dirty="0">
                <a:solidFill>
                  <a:schemeClr val="bg1"/>
                </a:solidFill>
                <a:latin typeface="Arial Black" panose="020B0A04020102020204" pitchFamily="34" charset="0"/>
              </a:rPr>
              <a:t>4. IFC-based HVAC system lightweighting and structural definition using multi-model database </a:t>
            </a:r>
            <a:r>
              <a:rPr lang="en-US" altLang="ja-JP" sz="1400" dirty="0" err="1">
                <a:solidFill>
                  <a:schemeClr val="bg1"/>
                </a:solidFill>
                <a:latin typeface="Arial Black" panose="020B0A04020102020204" pitchFamily="34" charset="0"/>
              </a:rPr>
              <a:t>ArangoDB</a:t>
            </a:r>
            <a:endParaRPr lang="en-US" altLang="ja-JP" sz="1400" dirty="0">
              <a:solidFill>
                <a:schemeClr val="bg1"/>
              </a:solidFill>
              <a:latin typeface="Arial Black" panose="020B0A04020102020204" pitchFamily="34" charset="0"/>
            </a:endParaRPr>
          </a:p>
        </p:txBody>
      </p:sp>
      <p:sp>
        <p:nvSpPr>
          <p:cNvPr id="7" name="テキスト ボックス 6">
            <a:extLst>
              <a:ext uri="{FF2B5EF4-FFF2-40B4-BE49-F238E27FC236}">
                <a16:creationId xmlns:a16="http://schemas.microsoft.com/office/drawing/2014/main" id="{602D320E-77F1-7C87-84B2-4776C6FA3902}"/>
              </a:ext>
            </a:extLst>
          </p:cNvPr>
          <p:cNvSpPr txBox="1"/>
          <p:nvPr/>
        </p:nvSpPr>
        <p:spPr>
          <a:xfrm>
            <a:off x="3772307" y="6123925"/>
            <a:ext cx="4466896" cy="369332"/>
          </a:xfrm>
          <a:prstGeom prst="rect">
            <a:avLst/>
          </a:prstGeom>
          <a:noFill/>
        </p:spPr>
        <p:txBody>
          <a:bodyPr wrap="square">
            <a:spAutoFit/>
          </a:bodyPr>
          <a:lstStyle/>
          <a:p>
            <a:r>
              <a:rPr lang="en-US" altLang="ja-JP" dirty="0"/>
              <a:t>Figure 4.5: Examples of Semantic Information</a:t>
            </a:r>
            <a:endParaRPr lang="ja-JP" altLang="en-US" dirty="0"/>
          </a:p>
        </p:txBody>
      </p:sp>
      <p:sp>
        <p:nvSpPr>
          <p:cNvPr id="4" name="テキスト ボックス 3">
            <a:extLst>
              <a:ext uri="{FF2B5EF4-FFF2-40B4-BE49-F238E27FC236}">
                <a16:creationId xmlns:a16="http://schemas.microsoft.com/office/drawing/2014/main" id="{3906BCCA-AE9F-C997-F9FA-B9C8735A7D93}"/>
              </a:ext>
            </a:extLst>
          </p:cNvPr>
          <p:cNvSpPr txBox="1"/>
          <p:nvPr/>
        </p:nvSpPr>
        <p:spPr>
          <a:xfrm>
            <a:off x="145332" y="418584"/>
            <a:ext cx="11720847" cy="830997"/>
          </a:xfrm>
          <a:prstGeom prst="rect">
            <a:avLst/>
          </a:prstGeom>
          <a:noFill/>
        </p:spPr>
        <p:txBody>
          <a:bodyPr wrap="square">
            <a:spAutoFit/>
          </a:bodyPr>
          <a:lstStyle/>
          <a:p>
            <a:r>
              <a:rPr lang="en-US" altLang="ja-JP" sz="2400" b="1" dirty="0">
                <a:ea typeface="ＨＧｺﾞｼｯｸE-PRO" pitchFamily="50" charset="-128"/>
              </a:rPr>
              <a:t>4.1.2 </a:t>
            </a:r>
            <a:r>
              <a:rPr lang="ja-JP" altLang="en-US" sz="2400" b="1" dirty="0">
                <a:ea typeface="ＨＧｺﾞｼｯｸE-PRO" pitchFamily="50" charset="-128"/>
              </a:rPr>
              <a:t>マルチモデルデータベース</a:t>
            </a:r>
            <a:r>
              <a:rPr lang="en-US" altLang="ja-JP" sz="2400" b="1" dirty="0" err="1">
                <a:ea typeface="ＨＧｺﾞｼｯｸE-PRO" pitchFamily="50" charset="-128"/>
              </a:rPr>
              <a:t>ArangoDB</a:t>
            </a:r>
            <a:r>
              <a:rPr lang="ja-JP" altLang="en-US" sz="2400" b="1" dirty="0">
                <a:ea typeface="ＨＧｺﾞｼｯｸE-PRO" pitchFamily="50" charset="-128"/>
              </a:rPr>
              <a:t>のドキュメント構造に基づいた</a:t>
            </a:r>
            <a:r>
              <a:rPr lang="en-US" altLang="ja-JP" sz="2400" b="1" dirty="0">
                <a:ea typeface="ＨＧｺﾞｼｯｸE-PRO" pitchFamily="50" charset="-128"/>
              </a:rPr>
              <a:t>IFC</a:t>
            </a:r>
            <a:r>
              <a:rPr lang="ja-JP" altLang="en-US" sz="2400" b="1" dirty="0">
                <a:ea typeface="ＨＧｺﾞｼｯｸE-PRO" pitchFamily="50" charset="-128"/>
              </a:rPr>
              <a:t>セマンティック情報の分離手法</a:t>
            </a:r>
          </a:p>
        </p:txBody>
      </p:sp>
      <p:pic>
        <p:nvPicPr>
          <p:cNvPr id="8" name="図 7" descr="グラフィカル ユーザー インターフェイス, テキスト&#10;&#10;AI 生成コンテンツは誤りを含む可能性があります。">
            <a:extLst>
              <a:ext uri="{FF2B5EF4-FFF2-40B4-BE49-F238E27FC236}">
                <a16:creationId xmlns:a16="http://schemas.microsoft.com/office/drawing/2014/main" id="{043ACCBD-2519-D31B-806A-DD0247C8A59E}"/>
              </a:ext>
            </a:extLst>
          </p:cNvPr>
          <p:cNvPicPr>
            <a:picLocks noChangeAspect="1"/>
          </p:cNvPicPr>
          <p:nvPr/>
        </p:nvPicPr>
        <p:blipFill>
          <a:blip r:embed="rId3"/>
          <a:stretch>
            <a:fillRect/>
          </a:stretch>
        </p:blipFill>
        <p:spPr>
          <a:xfrm>
            <a:off x="1440106" y="1135972"/>
            <a:ext cx="9185854" cy="5166584"/>
          </a:xfrm>
          <a:prstGeom prst="rect">
            <a:avLst/>
          </a:prstGeom>
        </p:spPr>
      </p:pic>
    </p:spTree>
    <p:extLst>
      <p:ext uri="{BB962C8B-B14F-4D97-AF65-F5344CB8AC3E}">
        <p14:creationId xmlns:p14="http://schemas.microsoft.com/office/powerpoint/2010/main" val="1068560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FDBF7-2B35-7B63-6206-97FE3BEAA370}"/>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A59D28B9-AEC5-2BC1-32AC-57A2CC775876}"/>
              </a:ext>
            </a:extLst>
          </p:cNvPr>
          <p:cNvSpPr txBox="1"/>
          <p:nvPr/>
        </p:nvSpPr>
        <p:spPr>
          <a:xfrm>
            <a:off x="145333" y="0"/>
            <a:ext cx="8967136" cy="430887"/>
          </a:xfrm>
          <a:prstGeom prst="rect">
            <a:avLst/>
          </a:prstGeom>
          <a:noFill/>
        </p:spPr>
        <p:txBody>
          <a:bodyPr wrap="square" lIns="0" tIns="0" rIns="0" bIns="0">
            <a:spAutoFit/>
          </a:bodyPr>
          <a:lstStyle/>
          <a:p>
            <a:r>
              <a:rPr lang="en-US" altLang="ja-JP" sz="1400" dirty="0">
                <a:solidFill>
                  <a:schemeClr val="bg1"/>
                </a:solidFill>
                <a:latin typeface="Arial Black" panose="020B0A04020102020204" pitchFamily="34" charset="0"/>
              </a:rPr>
              <a:t>4. IFC-based HVAC system lightweighting and structural definition using multi-model database </a:t>
            </a:r>
            <a:r>
              <a:rPr lang="en-US" altLang="ja-JP" sz="1400" dirty="0" err="1">
                <a:solidFill>
                  <a:schemeClr val="bg1"/>
                </a:solidFill>
                <a:latin typeface="Arial Black" panose="020B0A04020102020204" pitchFamily="34" charset="0"/>
              </a:rPr>
              <a:t>ArangoDB</a:t>
            </a:r>
            <a:endParaRPr lang="en-US" altLang="ja-JP" sz="1400" dirty="0">
              <a:solidFill>
                <a:schemeClr val="bg1"/>
              </a:solidFill>
              <a:latin typeface="Arial Black" panose="020B0A04020102020204" pitchFamily="34" charset="0"/>
            </a:endParaRPr>
          </a:p>
        </p:txBody>
      </p:sp>
      <p:sp>
        <p:nvSpPr>
          <p:cNvPr id="9" name="テキスト ボックス 8">
            <a:extLst>
              <a:ext uri="{FF2B5EF4-FFF2-40B4-BE49-F238E27FC236}">
                <a16:creationId xmlns:a16="http://schemas.microsoft.com/office/drawing/2014/main" id="{9988D3F9-A110-CEA4-C850-7DCD54684120}"/>
              </a:ext>
            </a:extLst>
          </p:cNvPr>
          <p:cNvSpPr txBox="1"/>
          <p:nvPr/>
        </p:nvSpPr>
        <p:spPr>
          <a:xfrm>
            <a:off x="145333" y="557011"/>
            <a:ext cx="11219203" cy="461665"/>
          </a:xfrm>
          <a:prstGeom prst="rect">
            <a:avLst/>
          </a:prstGeom>
          <a:noFill/>
        </p:spPr>
        <p:txBody>
          <a:bodyPr wrap="square">
            <a:spAutoFit/>
          </a:bodyPr>
          <a:lstStyle/>
          <a:p>
            <a:r>
              <a:rPr lang="en-US" altLang="ja-JP" sz="2400" b="1" dirty="0">
                <a:ea typeface="ＨＧｺﾞｼｯｸE-PRO" pitchFamily="50" charset="-128"/>
              </a:rPr>
              <a:t>4.2.2 An approach for converting IFC Data of HVAC System into graph Structure</a:t>
            </a:r>
            <a:endParaRPr lang="ja-JP" altLang="en-US" sz="2400" b="1" dirty="0">
              <a:ea typeface="ＨＧｺﾞｼｯｸE-PRO" pitchFamily="50" charset="-128"/>
            </a:endParaRPr>
          </a:p>
        </p:txBody>
      </p:sp>
      <p:pic>
        <p:nvPicPr>
          <p:cNvPr id="11" name="図 10" descr="グラフィカル ユーザー インターフェイス&#10;&#10;AI 生成コンテンツは誤りを含む可能性があります。">
            <a:extLst>
              <a:ext uri="{FF2B5EF4-FFF2-40B4-BE49-F238E27FC236}">
                <a16:creationId xmlns:a16="http://schemas.microsoft.com/office/drawing/2014/main" id="{7BDCD89D-0ABC-AFBD-D9E3-FC7C977AA236}"/>
              </a:ext>
            </a:extLst>
          </p:cNvPr>
          <p:cNvPicPr>
            <a:picLocks noChangeAspect="1"/>
          </p:cNvPicPr>
          <p:nvPr/>
        </p:nvPicPr>
        <p:blipFill>
          <a:blip r:embed="rId3"/>
          <a:stretch>
            <a:fillRect/>
          </a:stretch>
        </p:blipFill>
        <p:spPr>
          <a:xfrm>
            <a:off x="451632" y="1270362"/>
            <a:ext cx="3919622" cy="4403985"/>
          </a:xfrm>
          <a:prstGeom prst="rect">
            <a:avLst/>
          </a:prstGeom>
        </p:spPr>
      </p:pic>
      <p:pic>
        <p:nvPicPr>
          <p:cNvPr id="12" name="図 11" descr="黒い背景に白い文字がある&#10;&#10;AI 生成コンテンツは誤りを含む可能性があります。">
            <a:extLst>
              <a:ext uri="{FF2B5EF4-FFF2-40B4-BE49-F238E27FC236}">
                <a16:creationId xmlns:a16="http://schemas.microsoft.com/office/drawing/2014/main" id="{C6FF4F62-5002-120F-3DD0-ABF063137D67}"/>
              </a:ext>
            </a:extLst>
          </p:cNvPr>
          <p:cNvPicPr>
            <a:picLocks noChangeAspect="1"/>
          </p:cNvPicPr>
          <p:nvPr/>
        </p:nvPicPr>
        <p:blipFill>
          <a:blip r:embed="rId4"/>
          <a:stretch>
            <a:fillRect/>
          </a:stretch>
        </p:blipFill>
        <p:spPr>
          <a:xfrm>
            <a:off x="4628901" y="3652130"/>
            <a:ext cx="7503707" cy="2109858"/>
          </a:xfrm>
          <a:prstGeom prst="rect">
            <a:avLst/>
          </a:prstGeom>
        </p:spPr>
      </p:pic>
      <p:pic>
        <p:nvPicPr>
          <p:cNvPr id="13" name="図 12" descr="図形&#10;&#10;AI 生成コンテンツは誤りを含む可能性があります。">
            <a:extLst>
              <a:ext uri="{FF2B5EF4-FFF2-40B4-BE49-F238E27FC236}">
                <a16:creationId xmlns:a16="http://schemas.microsoft.com/office/drawing/2014/main" id="{EC5A36F8-16F0-A7D2-5D70-C1DBC476BF5A}"/>
              </a:ext>
            </a:extLst>
          </p:cNvPr>
          <p:cNvPicPr>
            <a:picLocks noChangeAspect="1"/>
          </p:cNvPicPr>
          <p:nvPr/>
        </p:nvPicPr>
        <p:blipFill>
          <a:blip r:embed="rId5"/>
          <a:stretch>
            <a:fillRect/>
          </a:stretch>
        </p:blipFill>
        <p:spPr>
          <a:xfrm>
            <a:off x="4628901" y="1345923"/>
            <a:ext cx="6986520" cy="1330481"/>
          </a:xfrm>
          <a:prstGeom prst="rect">
            <a:avLst/>
          </a:prstGeom>
        </p:spPr>
      </p:pic>
      <p:sp>
        <p:nvSpPr>
          <p:cNvPr id="15" name="テキスト ボックス 14">
            <a:extLst>
              <a:ext uri="{FF2B5EF4-FFF2-40B4-BE49-F238E27FC236}">
                <a16:creationId xmlns:a16="http://schemas.microsoft.com/office/drawing/2014/main" id="{85348AFD-32C6-7FE3-A2CB-545AF966011D}"/>
              </a:ext>
            </a:extLst>
          </p:cNvPr>
          <p:cNvSpPr txBox="1"/>
          <p:nvPr/>
        </p:nvSpPr>
        <p:spPr>
          <a:xfrm>
            <a:off x="103292" y="5811760"/>
            <a:ext cx="4525609" cy="646331"/>
          </a:xfrm>
          <a:prstGeom prst="rect">
            <a:avLst/>
          </a:prstGeom>
          <a:noFill/>
        </p:spPr>
        <p:txBody>
          <a:bodyPr wrap="square">
            <a:spAutoFit/>
          </a:bodyPr>
          <a:lstStyle/>
          <a:p>
            <a:pPr algn="ctr"/>
            <a:r>
              <a:rPr lang="en-US" altLang="ja-JP" dirty="0"/>
              <a:t>Figure 4.10: IFC and graph data structure for duct with two fittings </a:t>
            </a:r>
            <a:endParaRPr lang="ja-JP" altLang="en-US" dirty="0"/>
          </a:p>
        </p:txBody>
      </p:sp>
      <p:sp>
        <p:nvSpPr>
          <p:cNvPr id="17" name="テキスト ボックス 16">
            <a:extLst>
              <a:ext uri="{FF2B5EF4-FFF2-40B4-BE49-F238E27FC236}">
                <a16:creationId xmlns:a16="http://schemas.microsoft.com/office/drawing/2014/main" id="{AB1AF9B0-5281-2DE2-CA38-2EA4C40036B4}"/>
              </a:ext>
            </a:extLst>
          </p:cNvPr>
          <p:cNvSpPr txBox="1"/>
          <p:nvPr/>
        </p:nvSpPr>
        <p:spPr>
          <a:xfrm>
            <a:off x="6036608" y="2861220"/>
            <a:ext cx="4189958" cy="369332"/>
          </a:xfrm>
          <a:prstGeom prst="rect">
            <a:avLst/>
          </a:prstGeom>
          <a:noFill/>
        </p:spPr>
        <p:txBody>
          <a:bodyPr wrap="square">
            <a:spAutoFit/>
          </a:bodyPr>
          <a:lstStyle/>
          <a:p>
            <a:r>
              <a:rPr lang="en-US" altLang="ja-JP" dirty="0"/>
              <a:t>Figure 4.11: Definition of the Node object</a:t>
            </a:r>
            <a:endParaRPr lang="ja-JP" altLang="en-US" dirty="0"/>
          </a:p>
        </p:txBody>
      </p:sp>
      <p:sp>
        <p:nvSpPr>
          <p:cNvPr id="19" name="テキスト ボックス 18">
            <a:extLst>
              <a:ext uri="{FF2B5EF4-FFF2-40B4-BE49-F238E27FC236}">
                <a16:creationId xmlns:a16="http://schemas.microsoft.com/office/drawing/2014/main" id="{08CF3224-6335-B73E-A6C1-8B131C48CF1D}"/>
              </a:ext>
            </a:extLst>
          </p:cNvPr>
          <p:cNvSpPr txBox="1"/>
          <p:nvPr/>
        </p:nvSpPr>
        <p:spPr>
          <a:xfrm>
            <a:off x="6096000" y="5814234"/>
            <a:ext cx="4014952" cy="369332"/>
          </a:xfrm>
          <a:prstGeom prst="rect">
            <a:avLst/>
          </a:prstGeom>
          <a:noFill/>
        </p:spPr>
        <p:txBody>
          <a:bodyPr wrap="square">
            <a:spAutoFit/>
          </a:bodyPr>
          <a:lstStyle/>
          <a:p>
            <a:r>
              <a:rPr lang="en-US" altLang="ja-JP" dirty="0"/>
              <a:t>Figure 4.12: Definition of the Edge object</a:t>
            </a:r>
            <a:endParaRPr lang="ja-JP" altLang="en-US" dirty="0"/>
          </a:p>
        </p:txBody>
      </p:sp>
      <p:sp>
        <p:nvSpPr>
          <p:cNvPr id="4" name="テキスト ボックス 3">
            <a:extLst>
              <a:ext uri="{FF2B5EF4-FFF2-40B4-BE49-F238E27FC236}">
                <a16:creationId xmlns:a16="http://schemas.microsoft.com/office/drawing/2014/main" id="{930786EE-02AE-875E-96F7-01296F154F46}"/>
              </a:ext>
            </a:extLst>
          </p:cNvPr>
          <p:cNvSpPr txBox="1"/>
          <p:nvPr/>
        </p:nvSpPr>
        <p:spPr>
          <a:xfrm>
            <a:off x="3668752" y="3184385"/>
            <a:ext cx="702502" cy="461665"/>
          </a:xfrm>
          <a:prstGeom prst="rect">
            <a:avLst/>
          </a:prstGeom>
          <a:noFill/>
        </p:spPr>
        <p:txBody>
          <a:bodyPr wrap="square" rtlCol="0">
            <a:spAutoFit/>
          </a:bodyPr>
          <a:lstStyle/>
          <a:p>
            <a:r>
              <a:rPr kumimoji="1" lang="en-US" altLang="ja-JP" sz="2400" dirty="0">
                <a:solidFill>
                  <a:srgbClr val="FF0000"/>
                </a:solidFill>
              </a:rPr>
              <a:t>17</a:t>
            </a:r>
            <a:endParaRPr kumimoji="1" lang="ja-JP" altLang="en-US" sz="2400" dirty="0">
              <a:solidFill>
                <a:srgbClr val="FF0000"/>
              </a:solidFill>
            </a:endParaRPr>
          </a:p>
        </p:txBody>
      </p:sp>
      <p:sp>
        <p:nvSpPr>
          <p:cNvPr id="5" name="テキスト ボックス 4">
            <a:extLst>
              <a:ext uri="{FF2B5EF4-FFF2-40B4-BE49-F238E27FC236}">
                <a16:creationId xmlns:a16="http://schemas.microsoft.com/office/drawing/2014/main" id="{E1E805CA-6AB3-CA89-E77B-164C42877FE4}"/>
              </a:ext>
            </a:extLst>
          </p:cNvPr>
          <p:cNvSpPr txBox="1"/>
          <p:nvPr/>
        </p:nvSpPr>
        <p:spPr>
          <a:xfrm>
            <a:off x="3668755" y="4394266"/>
            <a:ext cx="289930" cy="461665"/>
          </a:xfrm>
          <a:prstGeom prst="rect">
            <a:avLst/>
          </a:prstGeom>
          <a:noFill/>
        </p:spPr>
        <p:txBody>
          <a:bodyPr wrap="square" rtlCol="0">
            <a:spAutoFit/>
          </a:bodyPr>
          <a:lstStyle/>
          <a:p>
            <a:r>
              <a:rPr kumimoji="1" lang="en-US" altLang="ja-JP" sz="2400" dirty="0">
                <a:solidFill>
                  <a:srgbClr val="FF0000"/>
                </a:solidFill>
              </a:rPr>
              <a:t>5</a:t>
            </a:r>
            <a:endParaRPr kumimoji="1" lang="ja-JP" altLang="en-US" sz="2400" dirty="0">
              <a:solidFill>
                <a:srgbClr val="FF0000"/>
              </a:solidFill>
            </a:endParaRPr>
          </a:p>
        </p:txBody>
      </p:sp>
    </p:spTree>
    <p:extLst>
      <p:ext uri="{BB962C8B-B14F-4D97-AF65-F5344CB8AC3E}">
        <p14:creationId xmlns:p14="http://schemas.microsoft.com/office/powerpoint/2010/main" val="1806153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1295B-5373-2B11-FF36-95F315E214DB}"/>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2801F428-80D5-F447-BD68-50C79F167282}"/>
              </a:ext>
            </a:extLst>
          </p:cNvPr>
          <p:cNvSpPr txBox="1"/>
          <p:nvPr/>
        </p:nvSpPr>
        <p:spPr>
          <a:xfrm>
            <a:off x="145333" y="0"/>
            <a:ext cx="8967136" cy="430887"/>
          </a:xfrm>
          <a:prstGeom prst="rect">
            <a:avLst/>
          </a:prstGeom>
          <a:noFill/>
        </p:spPr>
        <p:txBody>
          <a:bodyPr wrap="square" lIns="0" tIns="0" rIns="0" bIns="0">
            <a:spAutoFit/>
          </a:bodyPr>
          <a:lstStyle/>
          <a:p>
            <a:r>
              <a:rPr lang="en-US" altLang="ja-JP" sz="1400" dirty="0">
                <a:solidFill>
                  <a:schemeClr val="bg1"/>
                </a:solidFill>
                <a:latin typeface="Arial Black" panose="020B0A04020102020204" pitchFamily="34" charset="0"/>
              </a:rPr>
              <a:t>4. IFC-based HVAC system lightweighting and structural definition using multi-model database </a:t>
            </a:r>
            <a:r>
              <a:rPr lang="en-US" altLang="ja-JP" sz="1400" dirty="0" err="1">
                <a:solidFill>
                  <a:schemeClr val="bg1"/>
                </a:solidFill>
                <a:latin typeface="Arial Black" panose="020B0A04020102020204" pitchFamily="34" charset="0"/>
              </a:rPr>
              <a:t>ArangoDB</a:t>
            </a:r>
            <a:endParaRPr lang="en-US" altLang="ja-JP" sz="1400" dirty="0">
              <a:solidFill>
                <a:schemeClr val="bg1"/>
              </a:solidFill>
              <a:latin typeface="Arial Black" panose="020B0A04020102020204" pitchFamily="34" charset="0"/>
            </a:endParaRPr>
          </a:p>
        </p:txBody>
      </p:sp>
      <p:sp>
        <p:nvSpPr>
          <p:cNvPr id="9" name="テキスト ボックス 8">
            <a:extLst>
              <a:ext uri="{FF2B5EF4-FFF2-40B4-BE49-F238E27FC236}">
                <a16:creationId xmlns:a16="http://schemas.microsoft.com/office/drawing/2014/main" id="{CBD01167-C97B-3C24-4205-AB2E7EF0F056}"/>
              </a:ext>
            </a:extLst>
          </p:cNvPr>
          <p:cNvSpPr txBox="1"/>
          <p:nvPr/>
        </p:nvSpPr>
        <p:spPr>
          <a:xfrm>
            <a:off x="145333" y="557011"/>
            <a:ext cx="11219203" cy="461665"/>
          </a:xfrm>
          <a:prstGeom prst="rect">
            <a:avLst/>
          </a:prstGeom>
          <a:noFill/>
        </p:spPr>
        <p:txBody>
          <a:bodyPr wrap="square">
            <a:spAutoFit/>
          </a:bodyPr>
          <a:lstStyle/>
          <a:p>
            <a:r>
              <a:rPr lang="en-US" altLang="ja-JP" sz="2400" b="1" dirty="0">
                <a:ea typeface="ＨＧｺﾞｼｯｸE-PRO" pitchFamily="50" charset="-128"/>
              </a:rPr>
              <a:t>4.2.2 An approach for converting IFC Data of HVAC System into graph Structure</a:t>
            </a:r>
            <a:endParaRPr lang="ja-JP" altLang="en-US" sz="2400" b="1" dirty="0">
              <a:ea typeface="ＨＧｺﾞｼｯｸE-PRO" pitchFamily="50" charset="-128"/>
            </a:endParaRP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14A425AC-435D-62CE-69EA-1D0689B45E52}"/>
              </a:ext>
            </a:extLst>
          </p:cNvPr>
          <p:cNvPicPr>
            <a:picLocks noChangeAspect="1"/>
          </p:cNvPicPr>
          <p:nvPr/>
        </p:nvPicPr>
        <p:blipFill>
          <a:blip r:embed="rId3"/>
          <a:stretch>
            <a:fillRect/>
          </a:stretch>
        </p:blipFill>
        <p:spPr>
          <a:xfrm>
            <a:off x="3772807" y="1334150"/>
            <a:ext cx="4646385" cy="4492240"/>
          </a:xfrm>
          <a:prstGeom prst="rect">
            <a:avLst/>
          </a:prstGeom>
        </p:spPr>
      </p:pic>
      <p:sp>
        <p:nvSpPr>
          <p:cNvPr id="4" name="テキスト ボックス 3">
            <a:extLst>
              <a:ext uri="{FF2B5EF4-FFF2-40B4-BE49-F238E27FC236}">
                <a16:creationId xmlns:a16="http://schemas.microsoft.com/office/drawing/2014/main" id="{4C43BDF4-AF71-E06F-3CD5-9850F3DF99D1}"/>
              </a:ext>
            </a:extLst>
          </p:cNvPr>
          <p:cNvSpPr txBox="1"/>
          <p:nvPr/>
        </p:nvSpPr>
        <p:spPr>
          <a:xfrm>
            <a:off x="2885610" y="5931657"/>
            <a:ext cx="7099218" cy="369332"/>
          </a:xfrm>
          <a:prstGeom prst="rect">
            <a:avLst/>
          </a:prstGeom>
          <a:noFill/>
        </p:spPr>
        <p:txBody>
          <a:bodyPr wrap="square">
            <a:spAutoFit/>
          </a:bodyPr>
          <a:lstStyle/>
          <a:p>
            <a:r>
              <a:rPr lang="en-US" altLang="ja-JP" dirty="0"/>
              <a:t>Figure 4.13: Graph data structure for duct with more than two fittings</a:t>
            </a:r>
            <a:endParaRPr lang="ja-JP" altLang="en-US" dirty="0"/>
          </a:p>
        </p:txBody>
      </p:sp>
    </p:spTree>
    <p:extLst>
      <p:ext uri="{BB962C8B-B14F-4D97-AF65-F5344CB8AC3E}">
        <p14:creationId xmlns:p14="http://schemas.microsoft.com/office/powerpoint/2010/main" val="4001913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A36EB-9A7E-D91C-10DA-17C0B9CE7D72}"/>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DCA0388-0C96-B8CE-ED58-E251FFA77652}"/>
              </a:ext>
            </a:extLst>
          </p:cNvPr>
          <p:cNvSpPr txBox="1"/>
          <p:nvPr/>
        </p:nvSpPr>
        <p:spPr>
          <a:xfrm>
            <a:off x="4577833" y="912267"/>
            <a:ext cx="3036334" cy="3854901"/>
          </a:xfrm>
          <a:prstGeom prst="rect">
            <a:avLst/>
          </a:prstGeom>
          <a:noFill/>
        </p:spPr>
        <p:txBody>
          <a:bodyPr wrap="square" rtlCol="0">
            <a:spAutoFit/>
          </a:bodyPr>
          <a:lstStyle>
            <a:defPPr>
              <a:defRPr lang="en-US"/>
            </a:defPPr>
            <a:lvl1pPr>
              <a:defRPr sz="2400">
                <a:latin typeface="ＭＳ ゴシック" panose="020B0609070205080204" pitchFamily="49" charset="-128"/>
                <a:ea typeface="ＭＳ ゴシック" panose="020B0609070205080204" pitchFamily="49" charset="-128"/>
              </a:defRPr>
            </a:lvl1pPr>
          </a:lstStyle>
          <a:p>
            <a:pPr marL="457200" indent="-457200">
              <a:lnSpc>
                <a:spcPct val="200000"/>
              </a:lnSpc>
              <a:buFont typeface="+mj-lt"/>
              <a:buAutoNum type="arabicPeriod"/>
            </a:pPr>
            <a:r>
              <a:rPr lang="ja-JP" altLang="en-US" sz="3200" dirty="0">
                <a:latin typeface="ＭＳ Ｐゴシック" panose="020B0600070205080204" pitchFamily="34" charset="-128"/>
                <a:ea typeface="ＭＳ Ｐゴシック" panose="020B0600070205080204" pitchFamily="34" charset="-128"/>
              </a:rPr>
              <a:t>研究内容</a:t>
            </a:r>
            <a:endParaRPr lang="en-US" altLang="ja-JP" sz="3200" dirty="0">
              <a:latin typeface="ＭＳ Ｐゴシック" panose="020B0600070205080204" pitchFamily="34" charset="-128"/>
              <a:ea typeface="ＭＳ Ｐゴシック" panose="020B0600070205080204" pitchFamily="34" charset="-128"/>
            </a:endParaRPr>
          </a:p>
          <a:p>
            <a:pPr marL="457200" indent="-457200">
              <a:lnSpc>
                <a:spcPct val="200000"/>
              </a:lnSpc>
              <a:buFont typeface="+mj-lt"/>
              <a:buAutoNum type="arabicPeriod"/>
            </a:pPr>
            <a:r>
              <a:rPr lang="ja-JP" altLang="en-US" sz="3200" dirty="0">
                <a:latin typeface="ＭＳ Ｐゴシック" panose="020B0600070205080204" pitchFamily="34" charset="-128"/>
                <a:ea typeface="ＭＳ Ｐゴシック" panose="020B0600070205080204" pitchFamily="34" charset="-128"/>
              </a:rPr>
              <a:t>研究成果</a:t>
            </a:r>
            <a:endParaRPr lang="en-US" altLang="ja-JP" sz="3200" dirty="0">
              <a:latin typeface="ＭＳ Ｐゴシック" panose="020B0600070205080204" pitchFamily="34" charset="-128"/>
              <a:ea typeface="ＭＳ Ｐゴシック" panose="020B0600070205080204" pitchFamily="34" charset="-128"/>
            </a:endParaRPr>
          </a:p>
          <a:p>
            <a:pPr marL="457200" indent="-457200">
              <a:lnSpc>
                <a:spcPct val="200000"/>
              </a:lnSpc>
              <a:buFont typeface="+mj-lt"/>
              <a:buAutoNum type="arabicPeriod"/>
            </a:pPr>
            <a:r>
              <a:rPr lang="ja-JP" altLang="en-US" sz="3200" dirty="0">
                <a:latin typeface="ＭＳ Ｐゴシック" panose="020B0600070205080204" pitchFamily="34" charset="-128"/>
                <a:ea typeface="ＭＳ Ｐゴシック" panose="020B0600070205080204" pitchFamily="34" charset="-128"/>
              </a:rPr>
              <a:t>研究課題</a:t>
            </a:r>
            <a:endParaRPr lang="en-US" altLang="ja-JP" sz="3200" dirty="0">
              <a:latin typeface="ＭＳ Ｐゴシック" panose="020B0600070205080204" pitchFamily="34" charset="-128"/>
              <a:ea typeface="ＭＳ Ｐゴシック" panose="020B0600070205080204" pitchFamily="34" charset="-128"/>
            </a:endParaRPr>
          </a:p>
          <a:p>
            <a:pPr marL="457200" indent="-457200">
              <a:lnSpc>
                <a:spcPct val="200000"/>
              </a:lnSpc>
              <a:buFont typeface="+mj-lt"/>
              <a:buAutoNum type="arabicPeriod"/>
            </a:pPr>
            <a:r>
              <a:rPr lang="ja-JP" altLang="en-US" sz="3200" dirty="0">
                <a:latin typeface="ＭＳ Ｐゴシック" panose="020B0600070205080204" pitchFamily="34" charset="-128"/>
                <a:ea typeface="ＭＳ Ｐゴシック" panose="020B0600070205080204" pitchFamily="34" charset="-128"/>
              </a:rPr>
              <a:t>参加した活動</a:t>
            </a:r>
            <a:endParaRPr lang="en-US" altLang="ja-JP" sz="3200" dirty="0">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3428104029"/>
      </p:ext>
    </p:extLst>
  </p:cSld>
  <p:clrMapOvr>
    <a:masterClrMapping/>
  </p:clrMapOvr>
  <mc:AlternateContent xmlns:mc="http://schemas.openxmlformats.org/markup-compatibility/2006" xmlns:p14="http://schemas.microsoft.com/office/powerpoint/2010/main">
    <mc:Choice Requires="p14">
      <p:transition spd="slow" p14:dur="2000" advTm="2098"/>
    </mc:Choice>
    <mc:Fallback xmlns="">
      <p:transition spd="slow" advTm="2098"/>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F02FC-4F99-547A-367E-2FA0C740134F}"/>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297A268-9F85-9327-DC81-54139720D3F4}"/>
              </a:ext>
            </a:extLst>
          </p:cNvPr>
          <p:cNvSpPr txBox="1"/>
          <p:nvPr/>
        </p:nvSpPr>
        <p:spPr>
          <a:xfrm>
            <a:off x="145333" y="0"/>
            <a:ext cx="8967136" cy="430887"/>
          </a:xfrm>
          <a:prstGeom prst="rect">
            <a:avLst/>
          </a:prstGeom>
          <a:noFill/>
        </p:spPr>
        <p:txBody>
          <a:bodyPr wrap="square" lIns="0" tIns="0" rIns="0" bIns="0">
            <a:spAutoFit/>
          </a:bodyPr>
          <a:lstStyle/>
          <a:p>
            <a:r>
              <a:rPr lang="en-US" altLang="ja-JP" sz="1400" dirty="0">
                <a:solidFill>
                  <a:schemeClr val="bg1"/>
                </a:solidFill>
                <a:latin typeface="Arial Black" panose="020B0A04020102020204" pitchFamily="34" charset="0"/>
              </a:rPr>
              <a:t>4. IFC-based HVAC system lightweighting and structural definition using multi-model database </a:t>
            </a:r>
            <a:r>
              <a:rPr lang="en-US" altLang="ja-JP" sz="1400" dirty="0" err="1">
                <a:solidFill>
                  <a:schemeClr val="bg1"/>
                </a:solidFill>
                <a:latin typeface="Arial Black" panose="020B0A04020102020204" pitchFamily="34" charset="0"/>
              </a:rPr>
              <a:t>ArangoDB</a:t>
            </a:r>
            <a:endParaRPr lang="en-US" altLang="ja-JP" sz="1400" dirty="0">
              <a:solidFill>
                <a:schemeClr val="bg1"/>
              </a:solidFill>
              <a:latin typeface="Arial Black" panose="020B0A04020102020204" pitchFamily="34" charset="0"/>
            </a:endParaRPr>
          </a:p>
        </p:txBody>
      </p:sp>
      <p:sp>
        <p:nvSpPr>
          <p:cNvPr id="9" name="テキスト ボックス 8">
            <a:extLst>
              <a:ext uri="{FF2B5EF4-FFF2-40B4-BE49-F238E27FC236}">
                <a16:creationId xmlns:a16="http://schemas.microsoft.com/office/drawing/2014/main" id="{AD2D811E-EBE8-7EE4-7A92-13AEB78EC285}"/>
              </a:ext>
            </a:extLst>
          </p:cNvPr>
          <p:cNvSpPr txBox="1"/>
          <p:nvPr/>
        </p:nvSpPr>
        <p:spPr>
          <a:xfrm>
            <a:off x="145333" y="557011"/>
            <a:ext cx="11219203" cy="461665"/>
          </a:xfrm>
          <a:prstGeom prst="rect">
            <a:avLst/>
          </a:prstGeom>
          <a:noFill/>
        </p:spPr>
        <p:txBody>
          <a:bodyPr wrap="square">
            <a:spAutoFit/>
          </a:bodyPr>
          <a:lstStyle/>
          <a:p>
            <a:r>
              <a:rPr lang="en-US" altLang="ja-JP" sz="2400" b="1" dirty="0">
                <a:ea typeface="ＨＧｺﾞｼｯｸE-PRO" pitchFamily="50" charset="-128"/>
              </a:rPr>
              <a:t>4.3 Programmatic workflow for constructing graph data structure of HVAC system</a:t>
            </a:r>
            <a:endParaRPr lang="ja-JP" altLang="en-US" sz="2400" b="1" dirty="0">
              <a:ea typeface="ＨＧｺﾞｼｯｸE-PRO" pitchFamily="50" charset="-128"/>
            </a:endParaRPr>
          </a:p>
        </p:txBody>
      </p:sp>
      <p:pic>
        <p:nvPicPr>
          <p:cNvPr id="2" name="図 1" descr="ダイアグラム, テキスト&#10;&#10;AI 生成コンテンツは誤りを含む可能性があります。">
            <a:extLst>
              <a:ext uri="{FF2B5EF4-FFF2-40B4-BE49-F238E27FC236}">
                <a16:creationId xmlns:a16="http://schemas.microsoft.com/office/drawing/2014/main" id="{F4CC802B-4C25-30CE-893C-6BB115014DB1}"/>
              </a:ext>
            </a:extLst>
          </p:cNvPr>
          <p:cNvPicPr>
            <a:picLocks noChangeAspect="1"/>
          </p:cNvPicPr>
          <p:nvPr/>
        </p:nvPicPr>
        <p:blipFill>
          <a:blip r:embed="rId3"/>
          <a:stretch>
            <a:fillRect/>
          </a:stretch>
        </p:blipFill>
        <p:spPr>
          <a:xfrm>
            <a:off x="1935321" y="1144800"/>
            <a:ext cx="7773349" cy="4797320"/>
          </a:xfrm>
          <a:prstGeom prst="rect">
            <a:avLst/>
          </a:prstGeom>
        </p:spPr>
      </p:pic>
      <p:sp>
        <p:nvSpPr>
          <p:cNvPr id="7" name="テキスト ボックス 6">
            <a:extLst>
              <a:ext uri="{FF2B5EF4-FFF2-40B4-BE49-F238E27FC236}">
                <a16:creationId xmlns:a16="http://schemas.microsoft.com/office/drawing/2014/main" id="{90191439-6A65-D41E-16D4-F585B6995C14}"/>
              </a:ext>
            </a:extLst>
          </p:cNvPr>
          <p:cNvSpPr txBox="1"/>
          <p:nvPr/>
        </p:nvSpPr>
        <p:spPr>
          <a:xfrm>
            <a:off x="2630473" y="6040965"/>
            <a:ext cx="6931053" cy="369332"/>
          </a:xfrm>
          <a:prstGeom prst="rect">
            <a:avLst/>
          </a:prstGeom>
          <a:noFill/>
        </p:spPr>
        <p:txBody>
          <a:bodyPr wrap="square">
            <a:spAutoFit/>
          </a:bodyPr>
          <a:lstStyle/>
          <a:p>
            <a:r>
              <a:rPr lang="en-US" altLang="ja-JP" dirty="0"/>
              <a:t>Figure 4.14: Process of data conversion from IFC data to graph data</a:t>
            </a:r>
            <a:endParaRPr lang="ja-JP" altLang="en-US" dirty="0"/>
          </a:p>
        </p:txBody>
      </p:sp>
    </p:spTree>
    <p:extLst>
      <p:ext uri="{BB962C8B-B14F-4D97-AF65-F5344CB8AC3E}">
        <p14:creationId xmlns:p14="http://schemas.microsoft.com/office/powerpoint/2010/main" val="12386025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235915-4DF8-8499-8C45-2641B949550E}"/>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14B0726-A7AE-E21E-D067-748EB2B69337}"/>
              </a:ext>
            </a:extLst>
          </p:cNvPr>
          <p:cNvSpPr txBox="1"/>
          <p:nvPr/>
        </p:nvSpPr>
        <p:spPr>
          <a:xfrm>
            <a:off x="145333" y="0"/>
            <a:ext cx="8967136" cy="430887"/>
          </a:xfrm>
          <a:prstGeom prst="rect">
            <a:avLst/>
          </a:prstGeom>
          <a:noFill/>
        </p:spPr>
        <p:txBody>
          <a:bodyPr wrap="square" lIns="0" tIns="0" rIns="0" bIns="0">
            <a:spAutoFit/>
          </a:bodyPr>
          <a:lstStyle/>
          <a:p>
            <a:r>
              <a:rPr lang="en-US" altLang="ja-JP" sz="1400" dirty="0">
                <a:solidFill>
                  <a:schemeClr val="bg1"/>
                </a:solidFill>
                <a:latin typeface="Arial Black" panose="020B0A04020102020204" pitchFamily="34" charset="0"/>
              </a:rPr>
              <a:t>4. IFC-based HVAC system lightweighting and structural definition using multi-model database </a:t>
            </a:r>
            <a:r>
              <a:rPr lang="en-US" altLang="ja-JP" sz="1400" dirty="0" err="1">
                <a:solidFill>
                  <a:schemeClr val="bg1"/>
                </a:solidFill>
                <a:latin typeface="Arial Black" panose="020B0A04020102020204" pitchFamily="34" charset="0"/>
              </a:rPr>
              <a:t>ArangoDB</a:t>
            </a:r>
            <a:endParaRPr lang="en-US" altLang="ja-JP" sz="1400" dirty="0">
              <a:solidFill>
                <a:schemeClr val="bg1"/>
              </a:solidFill>
              <a:latin typeface="Arial Black" panose="020B0A04020102020204" pitchFamily="34" charset="0"/>
            </a:endParaRPr>
          </a:p>
        </p:txBody>
      </p:sp>
      <p:sp>
        <p:nvSpPr>
          <p:cNvPr id="4" name="テキスト ボックス 3">
            <a:extLst>
              <a:ext uri="{FF2B5EF4-FFF2-40B4-BE49-F238E27FC236}">
                <a16:creationId xmlns:a16="http://schemas.microsoft.com/office/drawing/2014/main" id="{4924F8F4-49CE-1F59-D029-65EFF5A75EBD}"/>
              </a:ext>
            </a:extLst>
          </p:cNvPr>
          <p:cNvSpPr txBox="1"/>
          <p:nvPr/>
        </p:nvSpPr>
        <p:spPr>
          <a:xfrm>
            <a:off x="1939609" y="4935525"/>
            <a:ext cx="7246433" cy="1569660"/>
          </a:xfrm>
          <a:prstGeom prst="rect">
            <a:avLst/>
          </a:prstGeom>
          <a:noFill/>
        </p:spPr>
        <p:txBody>
          <a:bodyPr wrap="square">
            <a:spAutoFit/>
          </a:bodyPr>
          <a:lstStyle/>
          <a:p>
            <a:pPr algn="ctr"/>
            <a:r>
              <a:rPr lang="en-US" altLang="ja-JP" sz="2400" dirty="0">
                <a:latin typeface="Times New Roman" panose="02020603050405020304" pitchFamily="18" charset="0"/>
                <a:cs typeface="Times New Roman" panose="02020603050405020304" pitchFamily="18" charset="0"/>
              </a:rPr>
              <a:t>Step 2. Proposal for separating geometric and semantic information in HVAC system based on IFC</a:t>
            </a:r>
          </a:p>
          <a:p>
            <a:pPr algn="ctr"/>
            <a:r>
              <a:rPr lang="en-US" altLang="ja-JP" sz="2400" dirty="0">
                <a:latin typeface="Times New Roman" panose="02020603050405020304" pitchFamily="18" charset="0"/>
                <a:cs typeface="Times New Roman" panose="02020603050405020304" pitchFamily="18" charset="0"/>
              </a:rPr>
              <a:t>IFC</a:t>
            </a:r>
            <a:r>
              <a:rPr lang="ja-JP" altLang="en-US" sz="2400" dirty="0">
                <a:latin typeface="Times New Roman" panose="02020603050405020304" pitchFamily="18" charset="0"/>
                <a:cs typeface="Times New Roman" panose="02020603050405020304" pitchFamily="18" charset="0"/>
              </a:rPr>
              <a:t>に基づいた空調システムにおける幾何情報とセマンティック情報を分離する提案</a:t>
            </a:r>
          </a:p>
        </p:txBody>
      </p:sp>
      <p:pic>
        <p:nvPicPr>
          <p:cNvPr id="5" name="図 4" descr="グラフ&#10;&#10;AI 生成コンテンツは誤りを含む可能性があります。">
            <a:extLst>
              <a:ext uri="{FF2B5EF4-FFF2-40B4-BE49-F238E27FC236}">
                <a16:creationId xmlns:a16="http://schemas.microsoft.com/office/drawing/2014/main" id="{90E8F08A-4EB2-5A7D-9DCD-AE949E1C9390}"/>
              </a:ext>
            </a:extLst>
          </p:cNvPr>
          <p:cNvPicPr>
            <a:picLocks noChangeAspect="1"/>
          </p:cNvPicPr>
          <p:nvPr/>
        </p:nvPicPr>
        <p:blipFill>
          <a:blip r:embed="rId3"/>
          <a:stretch>
            <a:fillRect/>
          </a:stretch>
        </p:blipFill>
        <p:spPr>
          <a:xfrm>
            <a:off x="3703291" y="1827884"/>
            <a:ext cx="4249020" cy="3139171"/>
          </a:xfrm>
          <a:prstGeom prst="rect">
            <a:avLst/>
          </a:prstGeom>
        </p:spPr>
      </p:pic>
      <p:sp>
        <p:nvSpPr>
          <p:cNvPr id="6" name="テキスト ボックス 5">
            <a:extLst>
              <a:ext uri="{FF2B5EF4-FFF2-40B4-BE49-F238E27FC236}">
                <a16:creationId xmlns:a16="http://schemas.microsoft.com/office/drawing/2014/main" id="{CDB3A1FA-A6FA-E8A7-F4B7-45B5C5FB728B}"/>
              </a:ext>
            </a:extLst>
          </p:cNvPr>
          <p:cNvSpPr txBox="1"/>
          <p:nvPr/>
        </p:nvSpPr>
        <p:spPr>
          <a:xfrm>
            <a:off x="619741" y="427910"/>
            <a:ext cx="10416121" cy="1815882"/>
          </a:xfrm>
          <a:prstGeom prst="rect">
            <a:avLst/>
          </a:prstGeom>
          <a:noFill/>
        </p:spPr>
        <p:txBody>
          <a:bodyPr wrap="square">
            <a:spAutoFit/>
          </a:bodyPr>
          <a:lstStyle/>
          <a:p>
            <a:pPr algn="ctr"/>
            <a:r>
              <a:rPr lang="ja-JP" altLang="en-US" sz="2800" b="1" dirty="0">
                <a:latin typeface="Times New Roman" panose="02020603050405020304" pitchFamily="18" charset="0"/>
                <a:cs typeface="Times New Roman" panose="02020603050405020304" pitchFamily="18" charset="0"/>
              </a:rPr>
              <a:t>Development on a BIM‑based Lightweight Design </a:t>
            </a:r>
            <a:endParaRPr lang="en-US" altLang="ja-JP" sz="2800" b="1" dirty="0">
              <a:latin typeface="Times New Roman" panose="02020603050405020304" pitchFamily="18" charset="0"/>
              <a:cs typeface="Times New Roman" panose="02020603050405020304" pitchFamily="18" charset="0"/>
            </a:endParaRPr>
          </a:p>
          <a:p>
            <a:pPr algn="ctr"/>
            <a:r>
              <a:rPr lang="ja-JP" altLang="en-US" sz="2800" b="1" dirty="0">
                <a:latin typeface="Times New Roman" panose="02020603050405020304" pitchFamily="18" charset="0"/>
                <a:cs typeface="Times New Roman" panose="02020603050405020304" pitchFamily="18" charset="0"/>
              </a:rPr>
              <a:t>Solution for HVAC Systems</a:t>
            </a:r>
            <a:endParaRPr lang="en-US" altLang="ja-JP" sz="2800" b="1" dirty="0">
              <a:latin typeface="Times New Roman" panose="02020603050405020304" pitchFamily="18" charset="0"/>
              <a:cs typeface="Times New Roman" panose="02020603050405020304" pitchFamily="18" charset="0"/>
            </a:endParaRPr>
          </a:p>
          <a:p>
            <a:pPr algn="ctr"/>
            <a:r>
              <a:rPr lang="en-US" altLang="zh-CN" sz="2800" b="1" dirty="0"/>
              <a:t>(</a:t>
            </a:r>
            <a:r>
              <a:rPr lang="en-US" altLang="ja-JP" sz="2800" b="1" dirty="0"/>
              <a:t>BIM</a:t>
            </a:r>
            <a:r>
              <a:rPr lang="ja-JP" altLang="en-US" sz="2800" b="1" dirty="0"/>
              <a:t>に基づいた空調システムの軽量化設計ソリューション</a:t>
            </a:r>
            <a:r>
              <a:rPr lang="en-US" altLang="zh-CN" sz="2800" b="1" dirty="0"/>
              <a:t>)</a:t>
            </a:r>
            <a:endParaRPr lang="zh-CN" altLang="en-US" sz="2800" b="1" dirty="0"/>
          </a:p>
          <a:p>
            <a:pPr algn="ctr"/>
            <a:endParaRPr lang="ja-JP" alt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0393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3D69A-54F0-8AA5-6258-6BCCEDCDC212}"/>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932357F3-9363-DBF6-14B1-1B177102C330}"/>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5. HVAC system analysis based on the graph data structure of </a:t>
            </a:r>
            <a:r>
              <a:rPr lang="en-US" altLang="ja-JP" dirty="0" err="1">
                <a:solidFill>
                  <a:schemeClr val="bg1"/>
                </a:solidFill>
                <a:latin typeface="Arial Black" panose="020B0A04020102020204" pitchFamily="34" charset="0"/>
              </a:rPr>
              <a:t>ArangoDB</a:t>
            </a:r>
            <a:endParaRPr lang="en-US" altLang="ja-JP" dirty="0">
              <a:solidFill>
                <a:schemeClr val="bg1"/>
              </a:solidFill>
              <a:latin typeface="Arial Black" panose="020B0A04020102020204" pitchFamily="34" charset="0"/>
            </a:endParaRPr>
          </a:p>
        </p:txBody>
      </p:sp>
      <p:sp>
        <p:nvSpPr>
          <p:cNvPr id="5" name="文本框 13">
            <a:extLst>
              <a:ext uri="{FF2B5EF4-FFF2-40B4-BE49-F238E27FC236}">
                <a16:creationId xmlns:a16="http://schemas.microsoft.com/office/drawing/2014/main" id="{DA72623A-A3A1-27E7-DD5B-FC06FDCF8902}"/>
              </a:ext>
            </a:extLst>
          </p:cNvPr>
          <p:cNvSpPr txBox="1"/>
          <p:nvPr/>
        </p:nvSpPr>
        <p:spPr>
          <a:xfrm>
            <a:off x="145333" y="581850"/>
            <a:ext cx="11219204" cy="461665"/>
          </a:xfrm>
          <a:prstGeom prst="rect">
            <a:avLst/>
          </a:prstGeom>
          <a:noFill/>
        </p:spPr>
        <p:txBody>
          <a:bodyPr wrap="square" rtlCol="0">
            <a:spAutoFit/>
          </a:bodyPr>
          <a:lstStyle/>
          <a:p>
            <a:r>
              <a:rPr lang="en-US" altLang="zh-CN" sz="2400" b="1" dirty="0">
                <a:ea typeface="ＨＧｺﾞｼｯｸE-PRO" pitchFamily="50" charset="-128"/>
              </a:rPr>
              <a:t>5.1 Definition and classification method of critical paths in HVAC systems</a:t>
            </a:r>
            <a:endParaRPr lang="zh-CN" altLang="en-US" sz="2400" b="1" dirty="0"/>
          </a:p>
        </p:txBody>
      </p:sp>
      <p:sp>
        <p:nvSpPr>
          <p:cNvPr id="6" name="テキスト ボックス 5">
            <a:extLst>
              <a:ext uri="{FF2B5EF4-FFF2-40B4-BE49-F238E27FC236}">
                <a16:creationId xmlns:a16="http://schemas.microsoft.com/office/drawing/2014/main" id="{439AF406-F68A-06BA-620F-1E6D681BD4A5}"/>
              </a:ext>
            </a:extLst>
          </p:cNvPr>
          <p:cNvSpPr txBox="1"/>
          <p:nvPr/>
        </p:nvSpPr>
        <p:spPr>
          <a:xfrm>
            <a:off x="145333" y="1043515"/>
            <a:ext cx="9905752" cy="461665"/>
          </a:xfrm>
          <a:prstGeom prst="rect">
            <a:avLst/>
          </a:prstGeom>
          <a:noFill/>
        </p:spPr>
        <p:txBody>
          <a:bodyPr wrap="square">
            <a:spAutoFit/>
          </a:bodyPr>
          <a:lstStyle/>
          <a:p>
            <a:r>
              <a:rPr lang="en-US" altLang="ja-JP" sz="2400" b="1" dirty="0">
                <a:ea typeface="ＨＧｺﾞｼｯｸE-PRO" pitchFamily="50" charset="-128"/>
              </a:rPr>
              <a:t>5.1.1 Description of critical paths in HVAC System</a:t>
            </a:r>
            <a:endParaRPr lang="ja-JP" altLang="en-US" sz="2400" b="1" dirty="0">
              <a:ea typeface="ＨＧｺﾞｼｯｸE-PRO" pitchFamily="50" charset="-128"/>
            </a:endParaRPr>
          </a:p>
        </p:txBody>
      </p:sp>
      <p:pic>
        <p:nvPicPr>
          <p:cNvPr id="4" name="図 3" descr="ダイアグラム&#10;&#10;AI 生成コンテンツは誤りを含む可能性があります。">
            <a:extLst>
              <a:ext uri="{FF2B5EF4-FFF2-40B4-BE49-F238E27FC236}">
                <a16:creationId xmlns:a16="http://schemas.microsoft.com/office/drawing/2014/main" id="{22DCB017-9227-2174-13EB-1021D357F7BC}"/>
              </a:ext>
            </a:extLst>
          </p:cNvPr>
          <p:cNvPicPr>
            <a:picLocks noChangeAspect="1"/>
          </p:cNvPicPr>
          <p:nvPr/>
        </p:nvPicPr>
        <p:blipFill>
          <a:blip r:embed="rId3"/>
          <a:stretch>
            <a:fillRect/>
          </a:stretch>
        </p:blipFill>
        <p:spPr>
          <a:xfrm>
            <a:off x="354336" y="1871904"/>
            <a:ext cx="6022927" cy="3114193"/>
          </a:xfrm>
          <a:prstGeom prst="rect">
            <a:avLst/>
          </a:prstGeom>
        </p:spPr>
      </p:pic>
      <p:pic>
        <p:nvPicPr>
          <p:cNvPr id="8" name="図 7" descr="グラフィカル ユーザー インターフェイス が含まれている画像&#10;&#10;AI 生成コンテンツは誤りを含む可能性があります。">
            <a:extLst>
              <a:ext uri="{FF2B5EF4-FFF2-40B4-BE49-F238E27FC236}">
                <a16:creationId xmlns:a16="http://schemas.microsoft.com/office/drawing/2014/main" id="{CDFA67B6-002D-D90E-EAE3-300316E26D92}"/>
              </a:ext>
            </a:extLst>
          </p:cNvPr>
          <p:cNvPicPr>
            <a:picLocks noChangeAspect="1"/>
          </p:cNvPicPr>
          <p:nvPr/>
        </p:nvPicPr>
        <p:blipFill>
          <a:blip r:embed="rId4"/>
          <a:stretch>
            <a:fillRect/>
          </a:stretch>
        </p:blipFill>
        <p:spPr>
          <a:xfrm>
            <a:off x="6979707" y="1573858"/>
            <a:ext cx="4660714" cy="3710283"/>
          </a:xfrm>
          <a:prstGeom prst="rect">
            <a:avLst/>
          </a:prstGeom>
        </p:spPr>
      </p:pic>
      <p:sp>
        <p:nvSpPr>
          <p:cNvPr id="10" name="テキスト ボックス 9">
            <a:extLst>
              <a:ext uri="{FF2B5EF4-FFF2-40B4-BE49-F238E27FC236}">
                <a16:creationId xmlns:a16="http://schemas.microsoft.com/office/drawing/2014/main" id="{4F9CFDAC-C481-E046-3952-1BEF73322613}"/>
              </a:ext>
            </a:extLst>
          </p:cNvPr>
          <p:cNvSpPr txBox="1"/>
          <p:nvPr/>
        </p:nvSpPr>
        <p:spPr>
          <a:xfrm>
            <a:off x="983238" y="5456456"/>
            <a:ext cx="4771697" cy="369332"/>
          </a:xfrm>
          <a:prstGeom prst="rect">
            <a:avLst/>
          </a:prstGeom>
          <a:noFill/>
        </p:spPr>
        <p:txBody>
          <a:bodyPr wrap="square">
            <a:spAutoFit/>
          </a:bodyPr>
          <a:lstStyle/>
          <a:p>
            <a:r>
              <a:rPr lang="en-US" altLang="ja-JP" dirty="0"/>
              <a:t>Figure 5.1: Layout of a typical ventilation system</a:t>
            </a:r>
            <a:endParaRPr lang="ja-JP" altLang="en-US" dirty="0"/>
          </a:p>
        </p:txBody>
      </p:sp>
      <p:sp>
        <p:nvSpPr>
          <p:cNvPr id="12" name="テキスト ボックス 11">
            <a:extLst>
              <a:ext uri="{FF2B5EF4-FFF2-40B4-BE49-F238E27FC236}">
                <a16:creationId xmlns:a16="http://schemas.microsoft.com/office/drawing/2014/main" id="{2A580379-1144-9806-7085-D86C5A4610BC}"/>
              </a:ext>
            </a:extLst>
          </p:cNvPr>
          <p:cNvSpPr txBox="1"/>
          <p:nvPr/>
        </p:nvSpPr>
        <p:spPr>
          <a:xfrm>
            <a:off x="6924215" y="5445152"/>
            <a:ext cx="4771697" cy="369332"/>
          </a:xfrm>
          <a:prstGeom prst="rect">
            <a:avLst/>
          </a:prstGeom>
          <a:noFill/>
        </p:spPr>
        <p:txBody>
          <a:bodyPr wrap="square">
            <a:spAutoFit/>
          </a:bodyPr>
          <a:lstStyle/>
          <a:p>
            <a:r>
              <a:rPr lang="en-US" altLang="ja-JP" dirty="0"/>
              <a:t>Figure 5.2: Structural Description of Critical Paths</a:t>
            </a:r>
            <a:endParaRPr lang="ja-JP" altLang="en-US" dirty="0"/>
          </a:p>
        </p:txBody>
      </p:sp>
    </p:spTree>
    <p:extLst>
      <p:ext uri="{BB962C8B-B14F-4D97-AF65-F5344CB8AC3E}">
        <p14:creationId xmlns:p14="http://schemas.microsoft.com/office/powerpoint/2010/main" val="28171137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59859-F1F5-3AF3-D6A6-203B29DEA09B}"/>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09671907-9F84-3B50-5E7B-1466A21701E7}"/>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5. HVAC system analysis based on the graph data structure of </a:t>
            </a:r>
            <a:r>
              <a:rPr lang="en-US" altLang="ja-JP" dirty="0" err="1">
                <a:solidFill>
                  <a:schemeClr val="bg1"/>
                </a:solidFill>
                <a:latin typeface="Arial Black" panose="020B0A04020102020204" pitchFamily="34" charset="0"/>
              </a:rPr>
              <a:t>ArangoDB</a:t>
            </a:r>
            <a:endParaRPr lang="en-US" altLang="ja-JP" dirty="0">
              <a:solidFill>
                <a:schemeClr val="bg1"/>
              </a:solidFill>
              <a:latin typeface="Arial Black" panose="020B0A04020102020204" pitchFamily="34" charset="0"/>
            </a:endParaRPr>
          </a:p>
        </p:txBody>
      </p:sp>
      <p:sp>
        <p:nvSpPr>
          <p:cNvPr id="2" name="テキスト ボックス 1">
            <a:extLst>
              <a:ext uri="{FF2B5EF4-FFF2-40B4-BE49-F238E27FC236}">
                <a16:creationId xmlns:a16="http://schemas.microsoft.com/office/drawing/2014/main" id="{E4523DCE-0F94-016B-987A-2246EAFDBBAC}"/>
              </a:ext>
            </a:extLst>
          </p:cNvPr>
          <p:cNvSpPr txBox="1"/>
          <p:nvPr/>
        </p:nvSpPr>
        <p:spPr>
          <a:xfrm>
            <a:off x="2186414" y="4938785"/>
            <a:ext cx="7625253" cy="1569660"/>
          </a:xfrm>
          <a:prstGeom prst="rect">
            <a:avLst/>
          </a:prstGeom>
          <a:noFill/>
        </p:spPr>
        <p:txBody>
          <a:bodyPr wrap="square">
            <a:spAutoFit/>
          </a:bodyPr>
          <a:lstStyle/>
          <a:p>
            <a:pPr algn="ctr"/>
            <a:r>
              <a:rPr lang="en-US" altLang="ja-JP" sz="2400" dirty="0">
                <a:latin typeface="Times New Roman" panose="02020603050405020304" pitchFamily="18" charset="0"/>
                <a:cs typeface="Times New Roman" panose="02020603050405020304" pitchFamily="18" charset="0"/>
              </a:rPr>
              <a:t>Step 3. Visualization and system analysis of HVAC system models based on </a:t>
            </a:r>
            <a:r>
              <a:rPr lang="en-US" altLang="ja-JP" sz="2400" dirty="0" err="1">
                <a:latin typeface="Times New Roman" panose="02020603050405020304" pitchFamily="18" charset="0"/>
                <a:cs typeface="Times New Roman" panose="02020603050405020304" pitchFamily="18" charset="0"/>
              </a:rPr>
              <a:t>ArangoDB</a:t>
            </a:r>
            <a:endParaRPr lang="en-US" altLang="ja-JP" sz="2400" dirty="0">
              <a:latin typeface="Times New Roman" panose="02020603050405020304" pitchFamily="18" charset="0"/>
              <a:cs typeface="Times New Roman" panose="02020603050405020304" pitchFamily="18" charset="0"/>
            </a:endParaRPr>
          </a:p>
          <a:p>
            <a:pPr algn="ctr"/>
            <a:r>
              <a:rPr lang="en-US" altLang="ja-JP" sz="2400" dirty="0" err="1">
                <a:latin typeface="Times New Roman" panose="02020603050405020304" pitchFamily="18" charset="0"/>
                <a:cs typeface="Times New Roman" panose="02020603050405020304" pitchFamily="18" charset="0"/>
              </a:rPr>
              <a:t>ArangoDB</a:t>
            </a:r>
            <a:r>
              <a:rPr lang="ja-JP" altLang="en-US" sz="2400" dirty="0">
                <a:latin typeface="Times New Roman" panose="02020603050405020304" pitchFamily="18" charset="0"/>
                <a:cs typeface="Times New Roman" panose="02020603050405020304" pitchFamily="18" charset="0"/>
              </a:rPr>
              <a:t>に基づいた空調システムモデルの可視化とシステム分析</a:t>
            </a:r>
          </a:p>
        </p:txBody>
      </p:sp>
      <p:pic>
        <p:nvPicPr>
          <p:cNvPr id="9" name="図 8" descr="ダイアグラム&#10;&#10;AI 生成コンテンツは誤りを含む可能性があります。">
            <a:extLst>
              <a:ext uri="{FF2B5EF4-FFF2-40B4-BE49-F238E27FC236}">
                <a16:creationId xmlns:a16="http://schemas.microsoft.com/office/drawing/2014/main" id="{BAC4D394-3237-5EDA-C115-19FD9C4EB969}"/>
              </a:ext>
            </a:extLst>
          </p:cNvPr>
          <p:cNvPicPr>
            <a:picLocks noChangeAspect="1"/>
          </p:cNvPicPr>
          <p:nvPr/>
        </p:nvPicPr>
        <p:blipFill>
          <a:blip r:embed="rId3"/>
          <a:stretch>
            <a:fillRect/>
          </a:stretch>
        </p:blipFill>
        <p:spPr>
          <a:xfrm>
            <a:off x="3726758" y="1726560"/>
            <a:ext cx="3908091" cy="3404879"/>
          </a:xfrm>
          <a:prstGeom prst="rect">
            <a:avLst/>
          </a:prstGeom>
        </p:spPr>
      </p:pic>
      <p:sp>
        <p:nvSpPr>
          <p:cNvPr id="4" name="テキスト ボックス 3">
            <a:extLst>
              <a:ext uri="{FF2B5EF4-FFF2-40B4-BE49-F238E27FC236}">
                <a16:creationId xmlns:a16="http://schemas.microsoft.com/office/drawing/2014/main" id="{8BD975DF-638D-9220-FF2F-3E4AF98BCF84}"/>
              </a:ext>
            </a:extLst>
          </p:cNvPr>
          <p:cNvSpPr txBox="1"/>
          <p:nvPr/>
        </p:nvSpPr>
        <p:spPr>
          <a:xfrm>
            <a:off x="619741" y="427910"/>
            <a:ext cx="10416121" cy="1815882"/>
          </a:xfrm>
          <a:prstGeom prst="rect">
            <a:avLst/>
          </a:prstGeom>
          <a:noFill/>
        </p:spPr>
        <p:txBody>
          <a:bodyPr wrap="square">
            <a:spAutoFit/>
          </a:bodyPr>
          <a:lstStyle/>
          <a:p>
            <a:pPr algn="ctr"/>
            <a:r>
              <a:rPr lang="ja-JP" altLang="en-US" sz="2800" b="1" dirty="0">
                <a:latin typeface="Times New Roman" panose="02020603050405020304" pitchFamily="18" charset="0"/>
                <a:cs typeface="Times New Roman" panose="02020603050405020304" pitchFamily="18" charset="0"/>
              </a:rPr>
              <a:t>Development on a BIM‑based Lightweight Design </a:t>
            </a:r>
            <a:endParaRPr lang="en-US" altLang="ja-JP" sz="2800" b="1" dirty="0">
              <a:latin typeface="Times New Roman" panose="02020603050405020304" pitchFamily="18" charset="0"/>
              <a:cs typeface="Times New Roman" panose="02020603050405020304" pitchFamily="18" charset="0"/>
            </a:endParaRPr>
          </a:p>
          <a:p>
            <a:pPr algn="ctr"/>
            <a:r>
              <a:rPr lang="ja-JP" altLang="en-US" sz="2800" b="1" dirty="0">
                <a:latin typeface="Times New Roman" panose="02020603050405020304" pitchFamily="18" charset="0"/>
                <a:cs typeface="Times New Roman" panose="02020603050405020304" pitchFamily="18" charset="0"/>
              </a:rPr>
              <a:t>Solution for HVAC Systems</a:t>
            </a:r>
            <a:endParaRPr lang="en-US" altLang="ja-JP" sz="2800" b="1" dirty="0">
              <a:latin typeface="Times New Roman" panose="02020603050405020304" pitchFamily="18" charset="0"/>
              <a:cs typeface="Times New Roman" panose="02020603050405020304" pitchFamily="18" charset="0"/>
            </a:endParaRPr>
          </a:p>
          <a:p>
            <a:pPr algn="ctr"/>
            <a:r>
              <a:rPr lang="en-US" altLang="zh-CN" sz="2800" b="1" dirty="0"/>
              <a:t>(</a:t>
            </a:r>
            <a:r>
              <a:rPr lang="en-US" altLang="ja-JP" sz="2800" b="1" dirty="0"/>
              <a:t>BIM</a:t>
            </a:r>
            <a:r>
              <a:rPr lang="ja-JP" altLang="en-US" sz="2800" b="1" dirty="0"/>
              <a:t>に基づいた空調システムの軽量化設計ソリューション</a:t>
            </a:r>
            <a:r>
              <a:rPr lang="en-US" altLang="zh-CN" sz="2800" b="1" dirty="0"/>
              <a:t>)</a:t>
            </a:r>
            <a:endParaRPr lang="zh-CN" altLang="en-US" sz="2800" b="1" dirty="0"/>
          </a:p>
          <a:p>
            <a:pPr algn="ctr"/>
            <a:endParaRPr lang="ja-JP" alt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43035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D65E7-7497-A915-8E7C-6C6DE756FCAA}"/>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E6B53619-F716-CB1C-673E-C58A613EB4D1}"/>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5" name="文本框 13">
            <a:extLst>
              <a:ext uri="{FF2B5EF4-FFF2-40B4-BE49-F238E27FC236}">
                <a16:creationId xmlns:a16="http://schemas.microsoft.com/office/drawing/2014/main" id="{3BC9BD2B-95FD-4073-86B6-798C50A658D1}"/>
              </a:ext>
            </a:extLst>
          </p:cNvPr>
          <p:cNvSpPr txBox="1"/>
          <p:nvPr/>
        </p:nvSpPr>
        <p:spPr>
          <a:xfrm>
            <a:off x="145333" y="581850"/>
            <a:ext cx="11219204" cy="830997"/>
          </a:xfrm>
          <a:prstGeom prst="rect">
            <a:avLst/>
          </a:prstGeom>
          <a:noFill/>
        </p:spPr>
        <p:txBody>
          <a:bodyPr wrap="square" rtlCol="0">
            <a:spAutoFit/>
          </a:bodyPr>
          <a:lstStyle/>
          <a:p>
            <a:pPr algn="ctr"/>
            <a:r>
              <a:rPr lang="en-US" altLang="ja-JP" sz="2400" dirty="0">
                <a:latin typeface="Times New Roman" panose="02020603050405020304" pitchFamily="18" charset="0"/>
                <a:cs typeface="Times New Roman" panose="02020603050405020304" pitchFamily="18" charset="0"/>
              </a:rPr>
              <a:t>IFC</a:t>
            </a:r>
            <a:r>
              <a:rPr lang="ja-JP" altLang="en-US" sz="2400" dirty="0">
                <a:latin typeface="Times New Roman" panose="02020603050405020304" pitchFamily="18" charset="0"/>
                <a:cs typeface="Times New Roman" panose="02020603050405020304" pitchFamily="18" charset="0"/>
              </a:rPr>
              <a:t>に基づいた空調システムにおける幾何情報とセマンティック情報を分離する提案</a:t>
            </a:r>
          </a:p>
        </p:txBody>
      </p:sp>
      <p:pic>
        <p:nvPicPr>
          <p:cNvPr id="13" name="図 12" descr="ダイアグラム, 設計図&#10;&#10;AI 生成コンテンツは誤りを含む可能性があります。">
            <a:extLst>
              <a:ext uri="{FF2B5EF4-FFF2-40B4-BE49-F238E27FC236}">
                <a16:creationId xmlns:a16="http://schemas.microsoft.com/office/drawing/2014/main" id="{3077371B-394B-42D4-6DBC-29D636B6CB34}"/>
              </a:ext>
            </a:extLst>
          </p:cNvPr>
          <p:cNvPicPr>
            <a:picLocks noChangeAspect="1"/>
          </p:cNvPicPr>
          <p:nvPr/>
        </p:nvPicPr>
        <p:blipFill>
          <a:blip r:embed="rId3"/>
          <a:stretch>
            <a:fillRect/>
          </a:stretch>
        </p:blipFill>
        <p:spPr>
          <a:xfrm>
            <a:off x="477663" y="1546229"/>
            <a:ext cx="4329364" cy="3747625"/>
          </a:xfrm>
          <a:prstGeom prst="rect">
            <a:avLst/>
          </a:prstGeom>
        </p:spPr>
      </p:pic>
      <p:sp>
        <p:nvSpPr>
          <p:cNvPr id="4" name="テキスト ボックス 3">
            <a:extLst>
              <a:ext uri="{FF2B5EF4-FFF2-40B4-BE49-F238E27FC236}">
                <a16:creationId xmlns:a16="http://schemas.microsoft.com/office/drawing/2014/main" id="{3071DE37-14B5-7202-A511-A1EA3C77FB27}"/>
              </a:ext>
            </a:extLst>
          </p:cNvPr>
          <p:cNvSpPr txBox="1"/>
          <p:nvPr/>
        </p:nvSpPr>
        <p:spPr>
          <a:xfrm>
            <a:off x="258032" y="5293855"/>
            <a:ext cx="4605343" cy="646331"/>
          </a:xfrm>
          <a:prstGeom prst="rect">
            <a:avLst/>
          </a:prstGeom>
          <a:noFill/>
        </p:spPr>
        <p:txBody>
          <a:bodyPr wrap="square">
            <a:spAutoFit/>
          </a:bodyPr>
          <a:lstStyle/>
          <a:p>
            <a:pPr algn="ctr"/>
            <a:r>
              <a:rPr lang="en-US" altLang="ja-JP" dirty="0"/>
              <a:t>Figure 6.6: MEP model of </a:t>
            </a:r>
            <a:r>
              <a:rPr lang="en-US" altLang="ja-JP" dirty="0" err="1"/>
              <a:t>Shinryo</a:t>
            </a:r>
            <a:r>
              <a:rPr lang="en-US" altLang="ja-JP" dirty="0"/>
              <a:t> Corporation Innovation Hub (Exported IFC file size: 744 MB)</a:t>
            </a:r>
            <a:endParaRPr lang="ja-JP" altLang="en-US" dirty="0"/>
          </a:p>
        </p:txBody>
      </p:sp>
      <p:pic>
        <p:nvPicPr>
          <p:cNvPr id="9" name="図 8">
            <a:extLst>
              <a:ext uri="{FF2B5EF4-FFF2-40B4-BE49-F238E27FC236}">
                <a16:creationId xmlns:a16="http://schemas.microsoft.com/office/drawing/2014/main" id="{4A0343D6-4D7E-0FDF-0C19-6F02BDFF11EE}"/>
              </a:ext>
            </a:extLst>
          </p:cNvPr>
          <p:cNvPicPr>
            <a:picLocks noChangeAspect="1"/>
          </p:cNvPicPr>
          <p:nvPr/>
        </p:nvPicPr>
        <p:blipFill>
          <a:blip r:embed="rId4"/>
          <a:stretch>
            <a:fillRect/>
          </a:stretch>
        </p:blipFill>
        <p:spPr>
          <a:xfrm>
            <a:off x="5076497" y="2627586"/>
            <a:ext cx="6971963" cy="1881050"/>
          </a:xfrm>
          <a:prstGeom prst="rect">
            <a:avLst/>
          </a:prstGeom>
        </p:spPr>
      </p:pic>
      <p:sp>
        <p:nvSpPr>
          <p:cNvPr id="14" name="テキスト ボックス 13">
            <a:extLst>
              <a:ext uri="{FF2B5EF4-FFF2-40B4-BE49-F238E27FC236}">
                <a16:creationId xmlns:a16="http://schemas.microsoft.com/office/drawing/2014/main" id="{BD4396F7-FBE4-63AF-F5E6-E1252DF5360C}"/>
              </a:ext>
            </a:extLst>
          </p:cNvPr>
          <p:cNvSpPr txBox="1"/>
          <p:nvPr/>
        </p:nvSpPr>
        <p:spPr>
          <a:xfrm>
            <a:off x="5402316" y="5293854"/>
            <a:ext cx="6096000" cy="646331"/>
          </a:xfrm>
          <a:prstGeom prst="rect">
            <a:avLst/>
          </a:prstGeom>
          <a:noFill/>
        </p:spPr>
        <p:txBody>
          <a:bodyPr wrap="square">
            <a:spAutoFit/>
          </a:bodyPr>
          <a:lstStyle/>
          <a:p>
            <a:pPr algn="ctr"/>
            <a:r>
              <a:rPr lang="en-US" altLang="ja-JP" dirty="0"/>
              <a:t>Table 6.2: Results of separating geometric and semantic information using GLB and document </a:t>
            </a:r>
            <a:endParaRPr lang="ja-JP" altLang="en-US" dirty="0"/>
          </a:p>
        </p:txBody>
      </p:sp>
    </p:spTree>
    <p:extLst>
      <p:ext uri="{BB962C8B-B14F-4D97-AF65-F5344CB8AC3E}">
        <p14:creationId xmlns:p14="http://schemas.microsoft.com/office/powerpoint/2010/main" val="18325342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7D131B-8AB4-40A9-1E87-BE0C849329DD}"/>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62E2D551-AE88-E214-30ED-F48E6037088C}"/>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pic>
        <p:nvPicPr>
          <p:cNvPr id="2" name="図 1" descr="コンピューターのスクリーンショット&#10;&#10;AI 生成コンテンツは誤りを含む可能性があります。">
            <a:extLst>
              <a:ext uri="{FF2B5EF4-FFF2-40B4-BE49-F238E27FC236}">
                <a16:creationId xmlns:a16="http://schemas.microsoft.com/office/drawing/2014/main" id="{079940D8-B1D2-8F8D-DCEC-6F12F7E39E46}"/>
              </a:ext>
            </a:extLst>
          </p:cNvPr>
          <p:cNvPicPr>
            <a:picLocks noChangeAspect="1"/>
          </p:cNvPicPr>
          <p:nvPr/>
        </p:nvPicPr>
        <p:blipFill>
          <a:blip r:embed="rId3"/>
          <a:stretch>
            <a:fillRect/>
          </a:stretch>
        </p:blipFill>
        <p:spPr>
          <a:xfrm>
            <a:off x="435130" y="1524838"/>
            <a:ext cx="11321739" cy="3808323"/>
          </a:xfrm>
          <a:prstGeom prst="rect">
            <a:avLst/>
          </a:prstGeom>
        </p:spPr>
      </p:pic>
      <p:sp>
        <p:nvSpPr>
          <p:cNvPr id="7" name="テキスト ボックス 6">
            <a:extLst>
              <a:ext uri="{FF2B5EF4-FFF2-40B4-BE49-F238E27FC236}">
                <a16:creationId xmlns:a16="http://schemas.microsoft.com/office/drawing/2014/main" id="{0442B4E7-B86C-5FB3-4F38-E508A7E7DF15}"/>
              </a:ext>
            </a:extLst>
          </p:cNvPr>
          <p:cNvSpPr txBox="1"/>
          <p:nvPr/>
        </p:nvSpPr>
        <p:spPr>
          <a:xfrm>
            <a:off x="2099705" y="5533360"/>
            <a:ext cx="8557784" cy="369332"/>
          </a:xfrm>
          <a:prstGeom prst="rect">
            <a:avLst/>
          </a:prstGeom>
          <a:noFill/>
        </p:spPr>
        <p:txBody>
          <a:bodyPr wrap="square">
            <a:spAutoFit/>
          </a:bodyPr>
          <a:lstStyle/>
          <a:p>
            <a:r>
              <a:rPr lang="en-US" altLang="ja-JP" dirty="0"/>
              <a:t>Figure 6.7: Comparative visualization of the same HVAC system using different tools</a:t>
            </a:r>
            <a:endParaRPr lang="ja-JP" altLang="en-US" dirty="0"/>
          </a:p>
        </p:txBody>
      </p:sp>
      <p:sp>
        <p:nvSpPr>
          <p:cNvPr id="4" name="文本框 13">
            <a:extLst>
              <a:ext uri="{FF2B5EF4-FFF2-40B4-BE49-F238E27FC236}">
                <a16:creationId xmlns:a16="http://schemas.microsoft.com/office/drawing/2014/main" id="{40434879-7FE7-5A9C-2E1D-186EC7073AAE}"/>
              </a:ext>
            </a:extLst>
          </p:cNvPr>
          <p:cNvSpPr txBox="1"/>
          <p:nvPr/>
        </p:nvSpPr>
        <p:spPr>
          <a:xfrm>
            <a:off x="145333" y="581850"/>
            <a:ext cx="11219204" cy="830997"/>
          </a:xfrm>
          <a:prstGeom prst="rect">
            <a:avLst/>
          </a:prstGeom>
          <a:noFill/>
        </p:spPr>
        <p:txBody>
          <a:bodyPr wrap="square" rtlCol="0">
            <a:spAutoFit/>
          </a:bodyPr>
          <a:lstStyle/>
          <a:p>
            <a:r>
              <a:rPr lang="en-US" altLang="zh-CN" sz="2400" b="1" dirty="0">
                <a:ea typeface="ＨＧｺﾞｼｯｸE-PRO" pitchFamily="50" charset="-128"/>
              </a:rPr>
              <a:t>6.3 Lightweighting validation of large-scale HVAC systems based on IFC</a:t>
            </a:r>
          </a:p>
          <a:p>
            <a:r>
              <a:rPr lang="en-US" altLang="zh-CN" sz="2400" b="1" dirty="0"/>
              <a:t>(</a:t>
            </a:r>
            <a:r>
              <a:rPr lang="en-US" altLang="ja-JP" sz="2400" b="1" dirty="0"/>
              <a:t>IFC</a:t>
            </a:r>
            <a:r>
              <a:rPr lang="ja-JP" altLang="en-US" sz="2400" b="1" dirty="0"/>
              <a:t>に基づいた大規模空調システムの軽量化検証</a:t>
            </a:r>
            <a:r>
              <a:rPr lang="en-US" altLang="zh-CN" sz="2400" b="1" dirty="0"/>
              <a:t>)</a:t>
            </a:r>
            <a:endParaRPr lang="zh-CN" altLang="en-US" sz="2400" b="1" dirty="0"/>
          </a:p>
        </p:txBody>
      </p:sp>
    </p:spTree>
    <p:extLst>
      <p:ext uri="{BB962C8B-B14F-4D97-AF65-F5344CB8AC3E}">
        <p14:creationId xmlns:p14="http://schemas.microsoft.com/office/powerpoint/2010/main" val="1025234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86E71-3F44-BD26-93CE-0A858E347AB9}"/>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D360D9DD-FA13-9394-CEB9-716DB93ADC82}"/>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pic>
        <p:nvPicPr>
          <p:cNvPr id="11" name="図 10" descr="グラフィカル ユーザー インターフェイス が含まれている画像&#10;&#10;AI 生成コンテンツは誤りを含む可能性があります。">
            <a:extLst>
              <a:ext uri="{FF2B5EF4-FFF2-40B4-BE49-F238E27FC236}">
                <a16:creationId xmlns:a16="http://schemas.microsoft.com/office/drawing/2014/main" id="{E4004537-CE12-F492-2610-D58E558AB241}"/>
              </a:ext>
            </a:extLst>
          </p:cNvPr>
          <p:cNvPicPr>
            <a:picLocks noChangeAspect="1"/>
          </p:cNvPicPr>
          <p:nvPr/>
        </p:nvPicPr>
        <p:blipFill>
          <a:blip r:embed="rId3"/>
          <a:stretch>
            <a:fillRect/>
          </a:stretch>
        </p:blipFill>
        <p:spPr>
          <a:xfrm>
            <a:off x="542728" y="2016196"/>
            <a:ext cx="10978448" cy="2563116"/>
          </a:xfrm>
          <a:prstGeom prst="rect">
            <a:avLst/>
          </a:prstGeom>
        </p:spPr>
      </p:pic>
      <p:sp>
        <p:nvSpPr>
          <p:cNvPr id="6" name="テキスト ボックス 5">
            <a:extLst>
              <a:ext uri="{FF2B5EF4-FFF2-40B4-BE49-F238E27FC236}">
                <a16:creationId xmlns:a16="http://schemas.microsoft.com/office/drawing/2014/main" id="{B5983AB9-DB74-BCE4-A627-DB47A6712FE7}"/>
              </a:ext>
            </a:extLst>
          </p:cNvPr>
          <p:cNvSpPr txBox="1"/>
          <p:nvPr/>
        </p:nvSpPr>
        <p:spPr>
          <a:xfrm>
            <a:off x="2375338" y="4883579"/>
            <a:ext cx="7441323" cy="646331"/>
          </a:xfrm>
          <a:prstGeom prst="rect">
            <a:avLst/>
          </a:prstGeom>
          <a:noFill/>
        </p:spPr>
        <p:txBody>
          <a:bodyPr wrap="square">
            <a:spAutoFit/>
          </a:bodyPr>
          <a:lstStyle/>
          <a:p>
            <a:pPr algn="ctr"/>
            <a:r>
              <a:rPr lang="en-US" altLang="ja-JP" dirty="0"/>
              <a:t>Figure 6.8: On-Demand loading of the 3FL Model Based on user requirement</a:t>
            </a:r>
          </a:p>
          <a:p>
            <a:pPr algn="ctr"/>
            <a:r>
              <a:rPr lang="en-US" altLang="ja-JP" dirty="0"/>
              <a:t>(</a:t>
            </a:r>
            <a:r>
              <a:rPr lang="ja-JP" altLang="en-US" dirty="0"/>
              <a:t>ユーザー要求に基づいた</a:t>
            </a:r>
            <a:r>
              <a:rPr lang="en-US" altLang="ja-JP" dirty="0"/>
              <a:t>3FL</a:t>
            </a:r>
            <a:r>
              <a:rPr lang="ja-JP" altLang="en-US" dirty="0"/>
              <a:t>モデルのオンデマンド読み込み</a:t>
            </a:r>
            <a:r>
              <a:rPr lang="en-US" altLang="ja-JP" dirty="0"/>
              <a:t>)</a:t>
            </a:r>
            <a:endParaRPr lang="ja-JP" altLang="en-US" dirty="0"/>
          </a:p>
        </p:txBody>
      </p:sp>
      <p:sp>
        <p:nvSpPr>
          <p:cNvPr id="2" name="文本框 13">
            <a:extLst>
              <a:ext uri="{FF2B5EF4-FFF2-40B4-BE49-F238E27FC236}">
                <a16:creationId xmlns:a16="http://schemas.microsoft.com/office/drawing/2014/main" id="{61C63BF8-F7F6-6BC7-A2D8-B0AD62FF6CBD}"/>
              </a:ext>
            </a:extLst>
          </p:cNvPr>
          <p:cNvSpPr txBox="1"/>
          <p:nvPr/>
        </p:nvSpPr>
        <p:spPr>
          <a:xfrm>
            <a:off x="145333" y="581850"/>
            <a:ext cx="11219204" cy="830997"/>
          </a:xfrm>
          <a:prstGeom prst="rect">
            <a:avLst/>
          </a:prstGeom>
          <a:noFill/>
        </p:spPr>
        <p:txBody>
          <a:bodyPr wrap="square" rtlCol="0">
            <a:spAutoFit/>
          </a:bodyPr>
          <a:lstStyle/>
          <a:p>
            <a:r>
              <a:rPr lang="en-US" altLang="zh-CN" sz="2400" b="1" dirty="0">
                <a:ea typeface="ＨＧｺﾞｼｯｸE-PRO" pitchFamily="50" charset="-128"/>
              </a:rPr>
              <a:t>6.3 Lightweighting validation of large-scale HVAC systems based on IFC</a:t>
            </a:r>
          </a:p>
          <a:p>
            <a:r>
              <a:rPr lang="en-US" altLang="zh-CN" sz="2400" b="1" dirty="0"/>
              <a:t>(</a:t>
            </a:r>
            <a:r>
              <a:rPr lang="en-US" altLang="ja-JP" sz="2400" b="1" dirty="0"/>
              <a:t>IFC</a:t>
            </a:r>
            <a:r>
              <a:rPr lang="ja-JP" altLang="en-US" sz="2400" b="1" dirty="0"/>
              <a:t>に基づいた大規模空調システムの軽量化検証</a:t>
            </a:r>
            <a:r>
              <a:rPr lang="en-US" altLang="zh-CN" sz="2400" b="1" dirty="0"/>
              <a:t>)</a:t>
            </a:r>
            <a:endParaRPr lang="zh-CN" altLang="en-US" sz="2400" b="1" dirty="0"/>
          </a:p>
        </p:txBody>
      </p:sp>
    </p:spTree>
    <p:extLst>
      <p:ext uri="{BB962C8B-B14F-4D97-AF65-F5344CB8AC3E}">
        <p14:creationId xmlns:p14="http://schemas.microsoft.com/office/powerpoint/2010/main" val="28055944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A9948-445F-BBE4-52DF-466085B79AF1}"/>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68023A89-6424-B068-024B-190EC0787C33}"/>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5" name="文本框 13">
            <a:extLst>
              <a:ext uri="{FF2B5EF4-FFF2-40B4-BE49-F238E27FC236}">
                <a16:creationId xmlns:a16="http://schemas.microsoft.com/office/drawing/2014/main" id="{B8129596-EF68-9785-B540-8AE9BFA27ECB}"/>
              </a:ext>
            </a:extLst>
          </p:cNvPr>
          <p:cNvSpPr txBox="1"/>
          <p:nvPr/>
        </p:nvSpPr>
        <p:spPr>
          <a:xfrm>
            <a:off x="145333" y="581850"/>
            <a:ext cx="11219204" cy="461665"/>
          </a:xfrm>
          <a:prstGeom prst="rect">
            <a:avLst/>
          </a:prstGeom>
          <a:noFill/>
        </p:spPr>
        <p:txBody>
          <a:bodyPr wrap="square" rtlCol="0">
            <a:spAutoFit/>
          </a:bodyPr>
          <a:lstStyle/>
          <a:p>
            <a:r>
              <a:rPr lang="en-US" altLang="zh-CN" sz="2400" b="1" dirty="0">
                <a:ea typeface="ＨＧｺﾞｼｯｸE-PRO" pitchFamily="50" charset="-128"/>
              </a:rPr>
              <a:t>6.4 Validation of HVAC system analysis based on </a:t>
            </a:r>
            <a:r>
              <a:rPr lang="en-US" altLang="zh-CN" sz="2400" b="1" dirty="0" err="1">
                <a:ea typeface="ＨＧｺﾞｼｯｸE-PRO" pitchFamily="50" charset="-128"/>
              </a:rPr>
              <a:t>ArangoDB</a:t>
            </a:r>
            <a:r>
              <a:rPr lang="en-US" altLang="zh-CN" sz="2400" b="1" dirty="0">
                <a:ea typeface="ＨＧｺﾞｼｯｸE-PRO" pitchFamily="50" charset="-128"/>
              </a:rPr>
              <a:t> graph data</a:t>
            </a:r>
            <a:endParaRPr lang="zh-CN" altLang="en-US" sz="2400" b="1" dirty="0"/>
          </a:p>
        </p:txBody>
      </p:sp>
      <p:sp>
        <p:nvSpPr>
          <p:cNvPr id="7" name="文本框 13">
            <a:extLst>
              <a:ext uri="{FF2B5EF4-FFF2-40B4-BE49-F238E27FC236}">
                <a16:creationId xmlns:a16="http://schemas.microsoft.com/office/drawing/2014/main" id="{A8D6A6E8-4725-0288-EB2D-23C5845F3F09}"/>
              </a:ext>
            </a:extLst>
          </p:cNvPr>
          <p:cNvSpPr txBox="1"/>
          <p:nvPr/>
        </p:nvSpPr>
        <p:spPr>
          <a:xfrm>
            <a:off x="158213" y="1043515"/>
            <a:ext cx="11219204" cy="461665"/>
          </a:xfrm>
          <a:prstGeom prst="rect">
            <a:avLst/>
          </a:prstGeom>
          <a:noFill/>
        </p:spPr>
        <p:txBody>
          <a:bodyPr wrap="square" rtlCol="0">
            <a:spAutoFit/>
          </a:bodyPr>
          <a:lstStyle/>
          <a:p>
            <a:r>
              <a:rPr lang="en-US" altLang="zh-CN" sz="2400" b="1" dirty="0">
                <a:ea typeface="ＨＧｺﾞｼｯｸE-PRO" pitchFamily="50" charset="-128"/>
              </a:rPr>
              <a:t>6.4.1 Analysis of a supply air system from </a:t>
            </a:r>
            <a:r>
              <a:rPr lang="en-US" altLang="zh-CN" sz="2400" b="1" dirty="0" err="1">
                <a:ea typeface="ＨＧｺﾞｼｯｸE-PRO" pitchFamily="50" charset="-128"/>
              </a:rPr>
              <a:t>Shinryo</a:t>
            </a:r>
            <a:r>
              <a:rPr lang="en-US" altLang="zh-CN" sz="2400" b="1" dirty="0">
                <a:ea typeface="ＨＧｺﾞｼｯｸE-PRO" pitchFamily="50" charset="-128"/>
              </a:rPr>
              <a:t> Corporation Innovation Hub</a:t>
            </a:r>
            <a:endParaRPr lang="zh-CN" altLang="en-US" sz="2400" b="1" dirty="0"/>
          </a:p>
        </p:txBody>
      </p:sp>
      <p:pic>
        <p:nvPicPr>
          <p:cNvPr id="8" name="図 7" descr="ダイアグラム&#10;&#10;AI 生成コンテンツは誤りを含む可能性があります。">
            <a:extLst>
              <a:ext uri="{FF2B5EF4-FFF2-40B4-BE49-F238E27FC236}">
                <a16:creationId xmlns:a16="http://schemas.microsoft.com/office/drawing/2014/main" id="{4FFC6B05-F901-6BF5-5DBD-19A181950A22}"/>
              </a:ext>
            </a:extLst>
          </p:cNvPr>
          <p:cNvPicPr>
            <a:picLocks noChangeAspect="1"/>
          </p:cNvPicPr>
          <p:nvPr/>
        </p:nvPicPr>
        <p:blipFill>
          <a:blip r:embed="rId3"/>
          <a:stretch>
            <a:fillRect/>
          </a:stretch>
        </p:blipFill>
        <p:spPr>
          <a:xfrm>
            <a:off x="1331487" y="1505180"/>
            <a:ext cx="9021202" cy="4435446"/>
          </a:xfrm>
          <a:prstGeom prst="rect">
            <a:avLst/>
          </a:prstGeom>
        </p:spPr>
      </p:pic>
      <p:sp>
        <p:nvSpPr>
          <p:cNvPr id="12" name="テキスト ボックス 11">
            <a:extLst>
              <a:ext uri="{FF2B5EF4-FFF2-40B4-BE49-F238E27FC236}">
                <a16:creationId xmlns:a16="http://schemas.microsoft.com/office/drawing/2014/main" id="{F801EB84-7790-6572-C27C-D6F9AF97F8F3}"/>
              </a:ext>
            </a:extLst>
          </p:cNvPr>
          <p:cNvSpPr txBox="1"/>
          <p:nvPr/>
        </p:nvSpPr>
        <p:spPr>
          <a:xfrm>
            <a:off x="2719815" y="5814485"/>
            <a:ext cx="6096000" cy="646331"/>
          </a:xfrm>
          <a:prstGeom prst="rect">
            <a:avLst/>
          </a:prstGeom>
          <a:noFill/>
        </p:spPr>
        <p:txBody>
          <a:bodyPr wrap="square">
            <a:spAutoFit/>
          </a:bodyPr>
          <a:lstStyle/>
          <a:p>
            <a:pPr algn="ctr"/>
            <a:r>
              <a:rPr lang="en-US" altLang="ja-JP" dirty="0"/>
              <a:t>Figure 6.9: Duct systems on the second floor of </a:t>
            </a:r>
            <a:r>
              <a:rPr lang="en-US" altLang="ja-JP" dirty="0" err="1"/>
              <a:t>Shinryo</a:t>
            </a:r>
            <a:r>
              <a:rPr lang="en-US" altLang="ja-JP" dirty="0"/>
              <a:t> Innovation Hub (Case1))</a:t>
            </a:r>
            <a:endParaRPr lang="ja-JP" altLang="en-US" dirty="0"/>
          </a:p>
        </p:txBody>
      </p:sp>
    </p:spTree>
    <p:extLst>
      <p:ext uri="{BB962C8B-B14F-4D97-AF65-F5344CB8AC3E}">
        <p14:creationId xmlns:p14="http://schemas.microsoft.com/office/powerpoint/2010/main" val="3421032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D039D-B78F-AD0A-3821-A5205CDE2206}"/>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6B2ECA35-150C-3C78-838B-A3C3D065EBCB}"/>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7" name="文本框 13">
            <a:extLst>
              <a:ext uri="{FF2B5EF4-FFF2-40B4-BE49-F238E27FC236}">
                <a16:creationId xmlns:a16="http://schemas.microsoft.com/office/drawing/2014/main" id="{DFCA502E-4CB9-51BE-E0DB-F1CF63D7BDD1}"/>
              </a:ext>
            </a:extLst>
          </p:cNvPr>
          <p:cNvSpPr txBox="1"/>
          <p:nvPr/>
        </p:nvSpPr>
        <p:spPr>
          <a:xfrm>
            <a:off x="122799" y="564478"/>
            <a:ext cx="11219204" cy="461665"/>
          </a:xfrm>
          <a:prstGeom prst="rect">
            <a:avLst/>
          </a:prstGeom>
          <a:noFill/>
        </p:spPr>
        <p:txBody>
          <a:bodyPr wrap="square" rtlCol="0">
            <a:spAutoFit/>
          </a:bodyPr>
          <a:lstStyle/>
          <a:p>
            <a:r>
              <a:rPr lang="en-US" altLang="zh-CN" sz="2400" b="1" dirty="0">
                <a:ea typeface="ＨＧｺﾞｼｯｸE-PRO" pitchFamily="50" charset="-128"/>
              </a:rPr>
              <a:t>6.4.1 Analysis of a supply air system from </a:t>
            </a:r>
            <a:r>
              <a:rPr lang="en-US" altLang="zh-CN" sz="2400" b="1" dirty="0" err="1">
                <a:ea typeface="ＨＧｺﾞｼｯｸE-PRO" pitchFamily="50" charset="-128"/>
              </a:rPr>
              <a:t>Shinryo</a:t>
            </a:r>
            <a:r>
              <a:rPr lang="en-US" altLang="zh-CN" sz="2400" b="1" dirty="0">
                <a:ea typeface="ＨＧｺﾞｼｯｸE-PRO" pitchFamily="50" charset="-128"/>
              </a:rPr>
              <a:t> Corporation Innovation Hub</a:t>
            </a:r>
            <a:endParaRPr lang="zh-CN" altLang="en-US" sz="2400" b="1" dirty="0"/>
          </a:p>
        </p:txBody>
      </p:sp>
      <p:pic>
        <p:nvPicPr>
          <p:cNvPr id="2" name="図 1" descr="グラフィカル ユーザー インターフェイス&#10;&#10;AI 生成コンテンツは誤りを含む可能性があります。">
            <a:extLst>
              <a:ext uri="{FF2B5EF4-FFF2-40B4-BE49-F238E27FC236}">
                <a16:creationId xmlns:a16="http://schemas.microsoft.com/office/drawing/2014/main" id="{82B81CFF-9826-7155-8242-0DE41250BFE1}"/>
              </a:ext>
            </a:extLst>
          </p:cNvPr>
          <p:cNvPicPr>
            <a:picLocks noChangeAspect="1"/>
          </p:cNvPicPr>
          <p:nvPr/>
        </p:nvPicPr>
        <p:blipFill>
          <a:blip r:embed="rId3"/>
          <a:stretch>
            <a:fillRect/>
          </a:stretch>
        </p:blipFill>
        <p:spPr>
          <a:xfrm>
            <a:off x="1116065" y="1111709"/>
            <a:ext cx="9583465" cy="5181813"/>
          </a:xfrm>
          <a:prstGeom prst="rect">
            <a:avLst/>
          </a:prstGeom>
        </p:spPr>
      </p:pic>
      <p:sp>
        <p:nvSpPr>
          <p:cNvPr id="6" name="テキスト ボックス 5">
            <a:extLst>
              <a:ext uri="{FF2B5EF4-FFF2-40B4-BE49-F238E27FC236}">
                <a16:creationId xmlns:a16="http://schemas.microsoft.com/office/drawing/2014/main" id="{3FB59194-FE51-CB45-2BAC-66755454C50D}"/>
              </a:ext>
            </a:extLst>
          </p:cNvPr>
          <p:cNvSpPr txBox="1"/>
          <p:nvPr/>
        </p:nvSpPr>
        <p:spPr>
          <a:xfrm>
            <a:off x="3310758" y="6162892"/>
            <a:ext cx="6096000" cy="369332"/>
          </a:xfrm>
          <a:prstGeom prst="rect">
            <a:avLst/>
          </a:prstGeom>
          <a:noFill/>
        </p:spPr>
        <p:txBody>
          <a:bodyPr wrap="square">
            <a:spAutoFit/>
          </a:bodyPr>
          <a:lstStyle/>
          <a:p>
            <a:r>
              <a:rPr lang="en-US" altLang="ja-JP" dirty="0"/>
              <a:t>Figure 6.11: Visualization of Case 1 system in </a:t>
            </a:r>
            <a:r>
              <a:rPr lang="en-US" altLang="ja-JP" dirty="0" err="1"/>
              <a:t>ArangoDB</a:t>
            </a:r>
            <a:endParaRPr lang="ja-JP" altLang="en-US" dirty="0"/>
          </a:p>
        </p:txBody>
      </p:sp>
    </p:spTree>
    <p:extLst>
      <p:ext uri="{BB962C8B-B14F-4D97-AF65-F5344CB8AC3E}">
        <p14:creationId xmlns:p14="http://schemas.microsoft.com/office/powerpoint/2010/main" val="27379038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62573-8BA4-BC80-86CD-D9846E56C638}"/>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9BC2DB8F-C633-013C-3AFB-2E0408B722AC}"/>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7" name="文本框 13">
            <a:extLst>
              <a:ext uri="{FF2B5EF4-FFF2-40B4-BE49-F238E27FC236}">
                <a16:creationId xmlns:a16="http://schemas.microsoft.com/office/drawing/2014/main" id="{EB854B9A-5D72-5731-5C29-D0F6973B2572}"/>
              </a:ext>
            </a:extLst>
          </p:cNvPr>
          <p:cNvSpPr txBox="1"/>
          <p:nvPr/>
        </p:nvSpPr>
        <p:spPr>
          <a:xfrm>
            <a:off x="122799" y="564478"/>
            <a:ext cx="11219204" cy="461665"/>
          </a:xfrm>
          <a:prstGeom prst="rect">
            <a:avLst/>
          </a:prstGeom>
          <a:noFill/>
        </p:spPr>
        <p:txBody>
          <a:bodyPr wrap="square" rtlCol="0">
            <a:spAutoFit/>
          </a:bodyPr>
          <a:lstStyle/>
          <a:p>
            <a:r>
              <a:rPr lang="en-US" altLang="zh-CN" sz="2400" b="1" dirty="0">
                <a:ea typeface="ＨＧｺﾞｼｯｸE-PRO" pitchFamily="50" charset="-128"/>
              </a:rPr>
              <a:t>6.4.1 Analysis of a supply air system from </a:t>
            </a:r>
            <a:r>
              <a:rPr lang="en-US" altLang="zh-CN" sz="2400" b="1" dirty="0" err="1">
                <a:ea typeface="ＨＧｺﾞｼｯｸE-PRO" pitchFamily="50" charset="-128"/>
              </a:rPr>
              <a:t>Shinryo</a:t>
            </a:r>
            <a:r>
              <a:rPr lang="en-US" altLang="zh-CN" sz="2400" b="1" dirty="0">
                <a:ea typeface="ＨＧｺﾞｼｯｸE-PRO" pitchFamily="50" charset="-128"/>
              </a:rPr>
              <a:t> Corporation Innovation Hub</a:t>
            </a:r>
            <a:endParaRPr lang="zh-CN" altLang="en-US" sz="2400" b="1" dirty="0"/>
          </a:p>
        </p:txBody>
      </p:sp>
      <p:pic>
        <p:nvPicPr>
          <p:cNvPr id="13" name="図 12" descr="ダイアグラム&#10;&#10;AI 生成コンテンツは誤りを含む可能性があります。">
            <a:extLst>
              <a:ext uri="{FF2B5EF4-FFF2-40B4-BE49-F238E27FC236}">
                <a16:creationId xmlns:a16="http://schemas.microsoft.com/office/drawing/2014/main" id="{5DE1BA0D-7B8E-21D7-BE59-7F96A92CA713}"/>
              </a:ext>
            </a:extLst>
          </p:cNvPr>
          <p:cNvPicPr>
            <a:picLocks noChangeAspect="1"/>
          </p:cNvPicPr>
          <p:nvPr/>
        </p:nvPicPr>
        <p:blipFill>
          <a:blip r:embed="rId3"/>
          <a:stretch>
            <a:fillRect/>
          </a:stretch>
        </p:blipFill>
        <p:spPr>
          <a:xfrm>
            <a:off x="766719" y="1026143"/>
            <a:ext cx="10510880" cy="4845441"/>
          </a:xfrm>
          <a:prstGeom prst="rect">
            <a:avLst/>
          </a:prstGeom>
        </p:spPr>
      </p:pic>
      <p:sp>
        <p:nvSpPr>
          <p:cNvPr id="5" name="テキスト ボックス 4">
            <a:extLst>
              <a:ext uri="{FF2B5EF4-FFF2-40B4-BE49-F238E27FC236}">
                <a16:creationId xmlns:a16="http://schemas.microsoft.com/office/drawing/2014/main" id="{85317DE8-2AB3-FB27-84C5-FD5B8BD594FF}"/>
              </a:ext>
            </a:extLst>
          </p:cNvPr>
          <p:cNvSpPr txBox="1"/>
          <p:nvPr/>
        </p:nvSpPr>
        <p:spPr>
          <a:xfrm>
            <a:off x="2351953" y="5995447"/>
            <a:ext cx="6831724" cy="369332"/>
          </a:xfrm>
          <a:prstGeom prst="rect">
            <a:avLst/>
          </a:prstGeom>
          <a:noFill/>
        </p:spPr>
        <p:txBody>
          <a:bodyPr wrap="square">
            <a:spAutoFit/>
          </a:bodyPr>
          <a:lstStyle/>
          <a:p>
            <a:r>
              <a:rPr lang="en-US" altLang="ja-JP" dirty="0"/>
              <a:t>Figure 6.12: Critical paths of different levels for Case 1 in </a:t>
            </a:r>
            <a:r>
              <a:rPr lang="en-US" altLang="ja-JP" dirty="0" err="1"/>
              <a:t>ArangoDB</a:t>
            </a:r>
            <a:endParaRPr lang="ja-JP" altLang="en-US" dirty="0"/>
          </a:p>
        </p:txBody>
      </p:sp>
    </p:spTree>
    <p:extLst>
      <p:ext uri="{BB962C8B-B14F-4D97-AF65-F5344CB8AC3E}">
        <p14:creationId xmlns:p14="http://schemas.microsoft.com/office/powerpoint/2010/main" val="863582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EBD64BC4-E8CA-0DC0-87EA-B565FBB44355}"/>
              </a:ext>
            </a:extLst>
          </p:cNvPr>
          <p:cNvSpPr txBox="1"/>
          <p:nvPr/>
        </p:nvSpPr>
        <p:spPr>
          <a:xfrm>
            <a:off x="526956" y="571964"/>
            <a:ext cx="10491975" cy="523220"/>
          </a:xfrm>
          <a:prstGeom prst="rect">
            <a:avLst/>
          </a:prstGeom>
        </p:spPr>
        <p:txBody>
          <a:bodyPr wrap="none">
            <a:spAutoFit/>
          </a:bodyPr>
          <a:lstStyle>
            <a:defPPr>
              <a:defRPr lang="en-US"/>
            </a:defPPr>
            <a:lvl1pPr>
              <a:defRPr sz="2400" b="1">
                <a:ea typeface="ＨＧｺﾞｼｯｸE-PRO" pitchFamily="50" charset="-128"/>
              </a:defRPr>
            </a:lvl1pPr>
          </a:lstStyle>
          <a:p>
            <a:r>
              <a:rPr lang="ja-JP" altLang="en-US" sz="2800" dirty="0"/>
              <a:t>空調システムにおける軽量型</a:t>
            </a:r>
            <a:r>
              <a:rPr lang="en-US" altLang="ja-JP" sz="2800" dirty="0"/>
              <a:t>BIM</a:t>
            </a:r>
            <a:r>
              <a:rPr lang="ja-JP" altLang="en-US" sz="2800" dirty="0"/>
              <a:t>設計ツールの開発に関する研究</a:t>
            </a:r>
          </a:p>
        </p:txBody>
      </p:sp>
      <p:sp>
        <p:nvSpPr>
          <p:cNvPr id="14" name="テキスト ボックス 13">
            <a:extLst>
              <a:ext uri="{FF2B5EF4-FFF2-40B4-BE49-F238E27FC236}">
                <a16:creationId xmlns:a16="http://schemas.microsoft.com/office/drawing/2014/main" id="{CF40D860-C58A-6060-78B5-5B3D346F46BA}"/>
              </a:ext>
            </a:extLst>
          </p:cNvPr>
          <p:cNvSpPr txBox="1"/>
          <p:nvPr/>
        </p:nvSpPr>
        <p:spPr>
          <a:xfrm>
            <a:off x="526956" y="1627591"/>
            <a:ext cx="5886290" cy="2914259"/>
          </a:xfrm>
          <a:prstGeom prst="rect">
            <a:avLst/>
          </a:prstGeom>
          <a:noFill/>
        </p:spPr>
        <p:txBody>
          <a:bodyPr wrap="square">
            <a:spAutoFit/>
          </a:bodyPr>
          <a:lstStyle/>
          <a:p>
            <a:pPr marL="342900" indent="-342900" defTabSz="457200">
              <a:lnSpc>
                <a:spcPct val="200000"/>
              </a:lnSpc>
              <a:buFont typeface="Arial" panose="020B0604020202020204" pitchFamily="34" charset="0"/>
              <a:buChar char="•"/>
            </a:pPr>
            <a:r>
              <a:rPr lang="en-US" altLang="ja-JP" sz="2400" dirty="0">
                <a:latin typeface="ＭＳ Ｐ明朝" panose="02020600040205080304" pitchFamily="18" charset="-128"/>
                <a:ea typeface="ＭＳ Ｐ明朝" panose="02020600040205080304" pitchFamily="18" charset="-128"/>
              </a:rPr>
              <a:t>BIM</a:t>
            </a:r>
            <a:r>
              <a:rPr lang="ja-JP" altLang="en-US" sz="2400" dirty="0">
                <a:latin typeface="ＭＳ Ｐ明朝" panose="02020600040205080304" pitchFamily="18" charset="-128"/>
                <a:ea typeface="ＭＳ Ｐ明朝" panose="02020600040205080304" pitchFamily="18" charset="-128"/>
              </a:rPr>
              <a:t>モデルはデータ量が大きく、表示に時間がかかる</a:t>
            </a:r>
            <a:endParaRPr lang="en-US" altLang="ja-JP" sz="2400" dirty="0">
              <a:latin typeface="ＭＳ Ｐ明朝" panose="02020600040205080304" pitchFamily="18" charset="-128"/>
              <a:ea typeface="ＭＳ Ｐ明朝" panose="02020600040205080304" pitchFamily="18" charset="-128"/>
            </a:endParaRPr>
          </a:p>
          <a:p>
            <a:pPr marL="342900" indent="-342900" defTabSz="457200">
              <a:lnSpc>
                <a:spcPct val="200000"/>
              </a:lnSpc>
              <a:buFont typeface="Arial" panose="020B0604020202020204" pitchFamily="34" charset="0"/>
              <a:buChar char="•"/>
            </a:pPr>
            <a:r>
              <a:rPr lang="ja-JP" altLang="en-US" sz="2400" dirty="0">
                <a:latin typeface="ＭＳ Ｐ明朝" panose="02020600040205080304" pitchFamily="18" charset="-128"/>
                <a:ea typeface="ＭＳ Ｐ明朝" panose="02020600040205080304" pitchFamily="18" charset="-128"/>
              </a:rPr>
              <a:t>大規模空調設計には高性能</a:t>
            </a:r>
            <a:r>
              <a:rPr lang="en-US" altLang="ja-JP" sz="2400" dirty="0">
                <a:latin typeface="ＭＳ Ｐ明朝" panose="02020600040205080304" pitchFamily="18" charset="-128"/>
                <a:ea typeface="ＭＳ Ｐ明朝" panose="02020600040205080304" pitchFamily="18" charset="-128"/>
              </a:rPr>
              <a:t>PC</a:t>
            </a:r>
            <a:r>
              <a:rPr lang="ja-JP" altLang="en-US" sz="2400" dirty="0">
                <a:latin typeface="ＭＳ Ｐ明朝" panose="02020600040205080304" pitchFamily="18" charset="-128"/>
                <a:ea typeface="ＭＳ Ｐ明朝" panose="02020600040205080304" pitchFamily="18" charset="-128"/>
              </a:rPr>
              <a:t>が不可欠</a:t>
            </a:r>
            <a:endParaRPr lang="en-US" altLang="ja-JP" sz="2400" dirty="0">
              <a:latin typeface="ＭＳ Ｐ明朝" panose="02020600040205080304" pitchFamily="18" charset="-128"/>
              <a:ea typeface="ＭＳ Ｐ明朝" panose="02020600040205080304" pitchFamily="18" charset="-128"/>
            </a:endParaRPr>
          </a:p>
          <a:p>
            <a:pPr marL="342900" indent="-342900" defTabSz="457200">
              <a:lnSpc>
                <a:spcPct val="200000"/>
              </a:lnSpc>
              <a:buFont typeface="Arial" panose="020B0604020202020204" pitchFamily="34" charset="0"/>
              <a:buChar char="•"/>
            </a:pPr>
            <a:r>
              <a:rPr lang="ja-JP" altLang="en-US" sz="2400" dirty="0">
                <a:latin typeface="ＭＳ Ｐ明朝" panose="02020600040205080304" pitchFamily="18" charset="-128"/>
                <a:ea typeface="ＭＳ Ｐ明朝" panose="02020600040205080304" pitchFamily="18" charset="-128"/>
              </a:rPr>
              <a:t>中小事務所や管理者には導入が難しい</a:t>
            </a:r>
          </a:p>
        </p:txBody>
      </p:sp>
      <p:sp>
        <p:nvSpPr>
          <p:cNvPr id="5" name="テキスト ボックス 4">
            <a:extLst>
              <a:ext uri="{FF2B5EF4-FFF2-40B4-BE49-F238E27FC236}">
                <a16:creationId xmlns:a16="http://schemas.microsoft.com/office/drawing/2014/main" id="{947C639E-5CC1-9654-E9FD-9A4F869CCD8D}"/>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pic>
        <p:nvPicPr>
          <p:cNvPr id="8" name="図 7">
            <a:extLst>
              <a:ext uri="{FF2B5EF4-FFF2-40B4-BE49-F238E27FC236}">
                <a16:creationId xmlns:a16="http://schemas.microsoft.com/office/drawing/2014/main" id="{149812AF-55F9-2CD6-87DA-B21564420D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765079" y="1310762"/>
            <a:ext cx="4696990" cy="4065374"/>
          </a:xfrm>
          <a:prstGeom prst="rect">
            <a:avLst/>
          </a:prstGeom>
          <a:noFill/>
          <a:ln>
            <a:noFill/>
          </a:ln>
        </p:spPr>
      </p:pic>
      <p:sp>
        <p:nvSpPr>
          <p:cNvPr id="10" name="テキスト ボックス 9">
            <a:extLst>
              <a:ext uri="{FF2B5EF4-FFF2-40B4-BE49-F238E27FC236}">
                <a16:creationId xmlns:a16="http://schemas.microsoft.com/office/drawing/2014/main" id="{82593B21-A627-FA50-9F4E-F86DBA6981BC}"/>
              </a:ext>
            </a:extLst>
          </p:cNvPr>
          <p:cNvSpPr txBox="1"/>
          <p:nvPr/>
        </p:nvSpPr>
        <p:spPr>
          <a:xfrm>
            <a:off x="7366551" y="5547238"/>
            <a:ext cx="3694765" cy="646331"/>
          </a:xfrm>
          <a:prstGeom prst="rect">
            <a:avLst/>
          </a:prstGeom>
          <a:noFill/>
        </p:spPr>
        <p:txBody>
          <a:bodyPr wrap="square">
            <a:spAutoFit/>
          </a:bodyPr>
          <a:lstStyle/>
          <a:p>
            <a:pPr algn="ctr"/>
            <a:r>
              <a:rPr lang="ja-JP" altLang="ja-JP" dirty="0"/>
              <a:t>図１ 大規模で複雑な空調システム</a:t>
            </a:r>
          </a:p>
          <a:p>
            <a:pPr algn="ctr"/>
            <a:r>
              <a:rPr lang="zh-CN" altLang="ja-JP" dirty="0"/>
              <a:t>（新菱冷熱工業株式会社）</a:t>
            </a:r>
            <a:endParaRPr lang="ja-JP" altLang="ja-JP" dirty="0"/>
          </a:p>
        </p:txBody>
      </p:sp>
    </p:spTree>
    <p:extLst>
      <p:ext uri="{BB962C8B-B14F-4D97-AF65-F5344CB8AC3E}">
        <p14:creationId xmlns:p14="http://schemas.microsoft.com/office/powerpoint/2010/main" val="2707890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17660-F1EA-AD91-2512-42FEDC7AAE02}"/>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7B6E836A-8DDA-7E0D-6D58-AD29510B9E45}"/>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7" name="文本框 13">
            <a:extLst>
              <a:ext uri="{FF2B5EF4-FFF2-40B4-BE49-F238E27FC236}">
                <a16:creationId xmlns:a16="http://schemas.microsoft.com/office/drawing/2014/main" id="{C11FC5D5-49EF-FF63-4ED5-69BA0FF90DE2}"/>
              </a:ext>
            </a:extLst>
          </p:cNvPr>
          <p:cNvSpPr txBox="1"/>
          <p:nvPr/>
        </p:nvSpPr>
        <p:spPr>
          <a:xfrm>
            <a:off x="122799" y="564478"/>
            <a:ext cx="11219204" cy="461665"/>
          </a:xfrm>
          <a:prstGeom prst="rect">
            <a:avLst/>
          </a:prstGeom>
          <a:noFill/>
        </p:spPr>
        <p:txBody>
          <a:bodyPr wrap="square" rtlCol="0">
            <a:spAutoFit/>
          </a:bodyPr>
          <a:lstStyle/>
          <a:p>
            <a:r>
              <a:rPr lang="en-US" altLang="zh-CN" sz="2400" b="1" dirty="0">
                <a:ea typeface="ＨＧｺﾞｼｯｸE-PRO" pitchFamily="50" charset="-128"/>
              </a:rPr>
              <a:t>6.4.1 Analysis of a supply air system from </a:t>
            </a:r>
            <a:r>
              <a:rPr lang="en-US" altLang="zh-CN" sz="2400" b="1" dirty="0" err="1">
                <a:ea typeface="ＨＧｺﾞｼｯｸE-PRO" pitchFamily="50" charset="-128"/>
              </a:rPr>
              <a:t>Shinryo</a:t>
            </a:r>
            <a:r>
              <a:rPr lang="en-US" altLang="zh-CN" sz="2400" b="1" dirty="0">
                <a:ea typeface="ＨＧｺﾞｼｯｸE-PRO" pitchFamily="50" charset="-128"/>
              </a:rPr>
              <a:t> Corporation Innovation Hub</a:t>
            </a:r>
            <a:endParaRPr lang="zh-CN" altLang="en-US" sz="2400" b="1" dirty="0"/>
          </a:p>
        </p:txBody>
      </p:sp>
      <p:pic>
        <p:nvPicPr>
          <p:cNvPr id="12" name="図 11" descr="グラフィカル ユーザー インターフェイス&#10;&#10;AI 生成コンテンツは誤りを含む可能性があります。">
            <a:extLst>
              <a:ext uri="{FF2B5EF4-FFF2-40B4-BE49-F238E27FC236}">
                <a16:creationId xmlns:a16="http://schemas.microsoft.com/office/drawing/2014/main" id="{4ACEBA07-973F-3FB5-85E7-D062A32C5A1A}"/>
              </a:ext>
            </a:extLst>
          </p:cNvPr>
          <p:cNvPicPr>
            <a:picLocks noChangeAspect="1"/>
          </p:cNvPicPr>
          <p:nvPr/>
        </p:nvPicPr>
        <p:blipFill>
          <a:blip r:embed="rId3"/>
          <a:stretch>
            <a:fillRect/>
          </a:stretch>
        </p:blipFill>
        <p:spPr>
          <a:xfrm>
            <a:off x="1028048" y="1116512"/>
            <a:ext cx="9668721" cy="4886921"/>
          </a:xfrm>
          <a:prstGeom prst="rect">
            <a:avLst/>
          </a:prstGeom>
        </p:spPr>
      </p:pic>
      <p:sp>
        <p:nvSpPr>
          <p:cNvPr id="4" name="テキスト ボックス 3">
            <a:extLst>
              <a:ext uri="{FF2B5EF4-FFF2-40B4-BE49-F238E27FC236}">
                <a16:creationId xmlns:a16="http://schemas.microsoft.com/office/drawing/2014/main" id="{0A210362-1E68-200A-DCCD-DDD791A04324}"/>
              </a:ext>
            </a:extLst>
          </p:cNvPr>
          <p:cNvSpPr txBox="1"/>
          <p:nvPr/>
        </p:nvSpPr>
        <p:spPr>
          <a:xfrm>
            <a:off x="1944414" y="6093802"/>
            <a:ext cx="8156028" cy="369332"/>
          </a:xfrm>
          <a:prstGeom prst="rect">
            <a:avLst/>
          </a:prstGeom>
          <a:noFill/>
        </p:spPr>
        <p:txBody>
          <a:bodyPr wrap="square">
            <a:spAutoFit/>
          </a:bodyPr>
          <a:lstStyle/>
          <a:p>
            <a:r>
              <a:rPr lang="en-US" altLang="ja-JP" dirty="0"/>
              <a:t>Figure 6.13: Visualization of level 1 and level 2 critical paths in a Web3D scene</a:t>
            </a:r>
            <a:endParaRPr lang="ja-JP" altLang="en-US" dirty="0"/>
          </a:p>
        </p:txBody>
      </p:sp>
    </p:spTree>
    <p:extLst>
      <p:ext uri="{BB962C8B-B14F-4D97-AF65-F5344CB8AC3E}">
        <p14:creationId xmlns:p14="http://schemas.microsoft.com/office/powerpoint/2010/main" val="26979906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048CD-753F-FA47-D7FF-EC1CFCD90169}"/>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7761ED82-711E-3B60-4446-F7086241E4D3}"/>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7" name="文本框 13">
            <a:extLst>
              <a:ext uri="{FF2B5EF4-FFF2-40B4-BE49-F238E27FC236}">
                <a16:creationId xmlns:a16="http://schemas.microsoft.com/office/drawing/2014/main" id="{05C6A2F4-EDAE-83AD-56CA-B0BA6AE50E90}"/>
              </a:ext>
            </a:extLst>
          </p:cNvPr>
          <p:cNvSpPr txBox="1"/>
          <p:nvPr/>
        </p:nvSpPr>
        <p:spPr>
          <a:xfrm>
            <a:off x="122799" y="564478"/>
            <a:ext cx="11219204" cy="461665"/>
          </a:xfrm>
          <a:prstGeom prst="rect">
            <a:avLst/>
          </a:prstGeom>
          <a:noFill/>
        </p:spPr>
        <p:txBody>
          <a:bodyPr wrap="square" rtlCol="0">
            <a:spAutoFit/>
          </a:bodyPr>
          <a:lstStyle/>
          <a:p>
            <a:r>
              <a:rPr lang="en-US" altLang="zh-CN" sz="2400" b="1" dirty="0">
                <a:ea typeface="ＨＧｺﾞｼｯｸE-PRO" pitchFamily="50" charset="-128"/>
              </a:rPr>
              <a:t>6.4.2 Analysis of chilled water and cooling water systems</a:t>
            </a:r>
            <a:endParaRPr lang="zh-CN" altLang="en-US" sz="2400" b="1" dirty="0"/>
          </a:p>
        </p:txBody>
      </p:sp>
      <p:pic>
        <p:nvPicPr>
          <p:cNvPr id="2" name="図 1" descr="ダイアグラム&#10;&#10;AI 生成コンテンツは誤りを含む可能性があります。">
            <a:extLst>
              <a:ext uri="{FF2B5EF4-FFF2-40B4-BE49-F238E27FC236}">
                <a16:creationId xmlns:a16="http://schemas.microsoft.com/office/drawing/2014/main" id="{BA46E074-5B74-FF63-766E-DEA733FE38BF}"/>
              </a:ext>
            </a:extLst>
          </p:cNvPr>
          <p:cNvPicPr>
            <a:picLocks noChangeAspect="1"/>
          </p:cNvPicPr>
          <p:nvPr/>
        </p:nvPicPr>
        <p:blipFill>
          <a:blip r:embed="rId3"/>
          <a:stretch>
            <a:fillRect/>
          </a:stretch>
        </p:blipFill>
        <p:spPr>
          <a:xfrm>
            <a:off x="2397215" y="1158539"/>
            <a:ext cx="6937773" cy="4540922"/>
          </a:xfrm>
          <a:prstGeom prst="rect">
            <a:avLst/>
          </a:prstGeom>
        </p:spPr>
      </p:pic>
      <p:sp>
        <p:nvSpPr>
          <p:cNvPr id="6" name="テキスト ボックス 5">
            <a:extLst>
              <a:ext uri="{FF2B5EF4-FFF2-40B4-BE49-F238E27FC236}">
                <a16:creationId xmlns:a16="http://schemas.microsoft.com/office/drawing/2014/main" id="{9B922130-28D3-177D-9EEE-F38BF0FE8A9F}"/>
              </a:ext>
            </a:extLst>
          </p:cNvPr>
          <p:cNvSpPr txBox="1"/>
          <p:nvPr/>
        </p:nvSpPr>
        <p:spPr>
          <a:xfrm>
            <a:off x="2818101" y="5831857"/>
            <a:ext cx="6096000" cy="369332"/>
          </a:xfrm>
          <a:prstGeom prst="rect">
            <a:avLst/>
          </a:prstGeom>
          <a:noFill/>
        </p:spPr>
        <p:txBody>
          <a:bodyPr wrap="square">
            <a:spAutoFit/>
          </a:bodyPr>
          <a:lstStyle/>
          <a:p>
            <a:r>
              <a:rPr lang="en-US" altLang="ja-JP" dirty="0"/>
              <a:t>Figure 6.15: Water systems in a three-story building (Case2-5) </a:t>
            </a:r>
            <a:endParaRPr lang="ja-JP" altLang="en-US" dirty="0"/>
          </a:p>
        </p:txBody>
      </p:sp>
    </p:spTree>
    <p:extLst>
      <p:ext uri="{BB962C8B-B14F-4D97-AF65-F5344CB8AC3E}">
        <p14:creationId xmlns:p14="http://schemas.microsoft.com/office/powerpoint/2010/main" val="36132095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95B41-AAD8-70F1-91FD-CFFCB87C47E4}"/>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2FE6CA8F-7167-0217-5402-6EDE72E95323}"/>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7" name="文本框 13">
            <a:extLst>
              <a:ext uri="{FF2B5EF4-FFF2-40B4-BE49-F238E27FC236}">
                <a16:creationId xmlns:a16="http://schemas.microsoft.com/office/drawing/2014/main" id="{A3551C74-C7F2-CC9A-637D-16C84341E60E}"/>
              </a:ext>
            </a:extLst>
          </p:cNvPr>
          <p:cNvSpPr txBox="1"/>
          <p:nvPr/>
        </p:nvSpPr>
        <p:spPr>
          <a:xfrm>
            <a:off x="158213" y="484916"/>
            <a:ext cx="11219204" cy="461665"/>
          </a:xfrm>
          <a:prstGeom prst="rect">
            <a:avLst/>
          </a:prstGeom>
          <a:noFill/>
        </p:spPr>
        <p:txBody>
          <a:bodyPr wrap="square" rtlCol="0">
            <a:spAutoFit/>
          </a:bodyPr>
          <a:lstStyle/>
          <a:p>
            <a:r>
              <a:rPr lang="en-US" altLang="zh-CN" sz="2400" b="1" dirty="0">
                <a:ea typeface="ＨＧｺﾞｼｯｸE-PRO" pitchFamily="50" charset="-128"/>
              </a:rPr>
              <a:t>6.4.2 Analysis of chilled water and cooling water systems</a:t>
            </a:r>
            <a:endParaRPr lang="zh-CN" altLang="en-US" sz="2400" b="1" dirty="0"/>
          </a:p>
        </p:txBody>
      </p:sp>
      <p:sp>
        <p:nvSpPr>
          <p:cNvPr id="8" name="テキスト ボックス 7">
            <a:extLst>
              <a:ext uri="{FF2B5EF4-FFF2-40B4-BE49-F238E27FC236}">
                <a16:creationId xmlns:a16="http://schemas.microsoft.com/office/drawing/2014/main" id="{1CB5208A-DC3F-D0B6-1797-A768CF6F1DC9}"/>
              </a:ext>
            </a:extLst>
          </p:cNvPr>
          <p:cNvSpPr txBox="1"/>
          <p:nvPr/>
        </p:nvSpPr>
        <p:spPr>
          <a:xfrm>
            <a:off x="2259724" y="6129876"/>
            <a:ext cx="7319333" cy="369332"/>
          </a:xfrm>
          <a:prstGeom prst="rect">
            <a:avLst/>
          </a:prstGeom>
          <a:noFill/>
        </p:spPr>
        <p:txBody>
          <a:bodyPr wrap="square">
            <a:spAutoFit/>
          </a:bodyPr>
          <a:lstStyle/>
          <a:p>
            <a:r>
              <a:rPr lang="en-US" altLang="ja-JP" dirty="0"/>
              <a:t>Figure 6.16: Visualization of system and critical paths for Case 2 in </a:t>
            </a:r>
            <a:r>
              <a:rPr lang="en-US" altLang="ja-JP" dirty="0" err="1"/>
              <a:t>ArangoDB</a:t>
            </a:r>
            <a:r>
              <a:rPr lang="en-US" altLang="ja-JP" dirty="0"/>
              <a:t> </a:t>
            </a:r>
            <a:endParaRPr lang="ja-JP" altLang="en-US" dirty="0"/>
          </a:p>
        </p:txBody>
      </p:sp>
      <p:pic>
        <p:nvPicPr>
          <p:cNvPr id="10" name="図 9" descr="ダイアグラム&#10;&#10;AI 生成コンテンツは誤りを含む可能性があります。">
            <a:extLst>
              <a:ext uri="{FF2B5EF4-FFF2-40B4-BE49-F238E27FC236}">
                <a16:creationId xmlns:a16="http://schemas.microsoft.com/office/drawing/2014/main" id="{52B081E5-9E02-5B71-2B71-716441BD5E47}"/>
              </a:ext>
            </a:extLst>
          </p:cNvPr>
          <p:cNvPicPr>
            <a:picLocks noChangeAspect="1"/>
          </p:cNvPicPr>
          <p:nvPr/>
        </p:nvPicPr>
        <p:blipFill>
          <a:blip r:embed="rId3"/>
          <a:stretch>
            <a:fillRect/>
          </a:stretch>
        </p:blipFill>
        <p:spPr>
          <a:xfrm>
            <a:off x="1671506" y="985570"/>
            <a:ext cx="9091087" cy="5144306"/>
          </a:xfrm>
          <a:prstGeom prst="rect">
            <a:avLst/>
          </a:prstGeom>
        </p:spPr>
      </p:pic>
    </p:spTree>
    <p:extLst>
      <p:ext uri="{BB962C8B-B14F-4D97-AF65-F5344CB8AC3E}">
        <p14:creationId xmlns:p14="http://schemas.microsoft.com/office/powerpoint/2010/main" val="25256388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DC15E-7AE9-D56E-7379-1AE45E79A0C6}"/>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BCF2122-CB64-C5EF-6FF9-C5BA8C4AC07F}"/>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7" name="文本框 13">
            <a:extLst>
              <a:ext uri="{FF2B5EF4-FFF2-40B4-BE49-F238E27FC236}">
                <a16:creationId xmlns:a16="http://schemas.microsoft.com/office/drawing/2014/main" id="{5B34C5E0-D000-67B2-DB04-97F661C20B52}"/>
              </a:ext>
            </a:extLst>
          </p:cNvPr>
          <p:cNvSpPr txBox="1"/>
          <p:nvPr/>
        </p:nvSpPr>
        <p:spPr>
          <a:xfrm>
            <a:off x="158213" y="457525"/>
            <a:ext cx="11219204" cy="461665"/>
          </a:xfrm>
          <a:prstGeom prst="rect">
            <a:avLst/>
          </a:prstGeom>
          <a:noFill/>
        </p:spPr>
        <p:txBody>
          <a:bodyPr wrap="square" rtlCol="0">
            <a:spAutoFit/>
          </a:bodyPr>
          <a:lstStyle/>
          <a:p>
            <a:r>
              <a:rPr lang="en-US" altLang="zh-CN" sz="2400" b="1" dirty="0">
                <a:ea typeface="ＨＧｺﾞｼｯｸE-PRO" pitchFamily="50" charset="-128"/>
              </a:rPr>
              <a:t>6.4.2 Analysis of chilled water and cooling water systems</a:t>
            </a:r>
            <a:endParaRPr lang="zh-CN" altLang="en-US" sz="2400" b="1" dirty="0"/>
          </a:p>
        </p:txBody>
      </p:sp>
      <p:pic>
        <p:nvPicPr>
          <p:cNvPr id="6" name="図 5" descr="グラフ, レーダー チャート&#10;&#10;AI 生成コンテンツは誤りを含む可能性があります。">
            <a:extLst>
              <a:ext uri="{FF2B5EF4-FFF2-40B4-BE49-F238E27FC236}">
                <a16:creationId xmlns:a16="http://schemas.microsoft.com/office/drawing/2014/main" id="{1302A8D8-A5E2-F3FC-2367-8B37BF2B9DB2}"/>
              </a:ext>
            </a:extLst>
          </p:cNvPr>
          <p:cNvPicPr>
            <a:picLocks noChangeAspect="1"/>
          </p:cNvPicPr>
          <p:nvPr/>
        </p:nvPicPr>
        <p:blipFill>
          <a:blip r:embed="rId3"/>
          <a:stretch>
            <a:fillRect/>
          </a:stretch>
        </p:blipFill>
        <p:spPr>
          <a:xfrm>
            <a:off x="2353851" y="854800"/>
            <a:ext cx="7484298" cy="5148399"/>
          </a:xfrm>
          <a:prstGeom prst="rect">
            <a:avLst/>
          </a:prstGeom>
        </p:spPr>
      </p:pic>
      <p:sp>
        <p:nvSpPr>
          <p:cNvPr id="9" name="テキスト ボックス 8">
            <a:extLst>
              <a:ext uri="{FF2B5EF4-FFF2-40B4-BE49-F238E27FC236}">
                <a16:creationId xmlns:a16="http://schemas.microsoft.com/office/drawing/2014/main" id="{624D341C-29CB-9C73-54AD-F4E404AF3BD3}"/>
              </a:ext>
            </a:extLst>
          </p:cNvPr>
          <p:cNvSpPr txBox="1"/>
          <p:nvPr/>
        </p:nvSpPr>
        <p:spPr>
          <a:xfrm>
            <a:off x="2428356" y="6031142"/>
            <a:ext cx="7409793" cy="369332"/>
          </a:xfrm>
          <a:prstGeom prst="rect">
            <a:avLst/>
          </a:prstGeom>
          <a:noFill/>
        </p:spPr>
        <p:txBody>
          <a:bodyPr wrap="square">
            <a:spAutoFit/>
          </a:bodyPr>
          <a:lstStyle/>
          <a:p>
            <a:r>
              <a:rPr lang="en-US" altLang="ja-JP" dirty="0"/>
              <a:t>Figure 6.17: Visualization of system and critical paths for Case 3 in </a:t>
            </a:r>
            <a:r>
              <a:rPr lang="en-US" altLang="ja-JP" dirty="0" err="1"/>
              <a:t>ArangoDB</a:t>
            </a:r>
            <a:r>
              <a:rPr lang="en-US" altLang="ja-JP" dirty="0"/>
              <a:t> </a:t>
            </a:r>
            <a:endParaRPr lang="ja-JP" altLang="en-US" dirty="0"/>
          </a:p>
        </p:txBody>
      </p:sp>
    </p:spTree>
    <p:extLst>
      <p:ext uri="{BB962C8B-B14F-4D97-AF65-F5344CB8AC3E}">
        <p14:creationId xmlns:p14="http://schemas.microsoft.com/office/powerpoint/2010/main" val="2627310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C0EC5-79BC-F35F-DD00-6DDDEA081B67}"/>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6688CC60-ABDF-0DFA-CDBD-B6937DAC13FC}"/>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7" name="文本框 13">
            <a:extLst>
              <a:ext uri="{FF2B5EF4-FFF2-40B4-BE49-F238E27FC236}">
                <a16:creationId xmlns:a16="http://schemas.microsoft.com/office/drawing/2014/main" id="{C398BF9A-D54B-8F40-CE43-0DFAD51F3255}"/>
              </a:ext>
            </a:extLst>
          </p:cNvPr>
          <p:cNvSpPr txBox="1"/>
          <p:nvPr/>
        </p:nvSpPr>
        <p:spPr>
          <a:xfrm>
            <a:off x="158213" y="457525"/>
            <a:ext cx="11219204" cy="461665"/>
          </a:xfrm>
          <a:prstGeom prst="rect">
            <a:avLst/>
          </a:prstGeom>
          <a:noFill/>
        </p:spPr>
        <p:txBody>
          <a:bodyPr wrap="square" rtlCol="0">
            <a:spAutoFit/>
          </a:bodyPr>
          <a:lstStyle/>
          <a:p>
            <a:r>
              <a:rPr lang="en-US" altLang="zh-CN" sz="2400" b="1" dirty="0">
                <a:ea typeface="ＨＧｺﾞｼｯｸE-PRO" pitchFamily="50" charset="-128"/>
              </a:rPr>
              <a:t>6.4.2 Analysis of chilled water and cooling water systems</a:t>
            </a:r>
            <a:endParaRPr lang="zh-CN" altLang="en-US" sz="2400" b="1" dirty="0"/>
          </a:p>
        </p:txBody>
      </p:sp>
      <p:pic>
        <p:nvPicPr>
          <p:cNvPr id="4" name="図 3" descr="グラフ, レーダー チャート&#10;&#10;AI 生成コンテンツは誤りを含む可能性があります。">
            <a:extLst>
              <a:ext uri="{FF2B5EF4-FFF2-40B4-BE49-F238E27FC236}">
                <a16:creationId xmlns:a16="http://schemas.microsoft.com/office/drawing/2014/main" id="{78BA8FD0-C612-FEB2-B9B4-5487563CAA00}"/>
              </a:ext>
            </a:extLst>
          </p:cNvPr>
          <p:cNvPicPr>
            <a:picLocks noChangeAspect="1"/>
          </p:cNvPicPr>
          <p:nvPr/>
        </p:nvPicPr>
        <p:blipFill>
          <a:blip r:embed="rId3"/>
          <a:stretch>
            <a:fillRect/>
          </a:stretch>
        </p:blipFill>
        <p:spPr>
          <a:xfrm>
            <a:off x="2278510" y="984364"/>
            <a:ext cx="7317436" cy="5163741"/>
          </a:xfrm>
          <a:prstGeom prst="rect">
            <a:avLst/>
          </a:prstGeom>
        </p:spPr>
      </p:pic>
      <p:sp>
        <p:nvSpPr>
          <p:cNvPr id="5" name="テキスト ボックス 4">
            <a:extLst>
              <a:ext uri="{FF2B5EF4-FFF2-40B4-BE49-F238E27FC236}">
                <a16:creationId xmlns:a16="http://schemas.microsoft.com/office/drawing/2014/main" id="{16A957A4-CDE9-D99D-1734-3F8C0D59F324}"/>
              </a:ext>
            </a:extLst>
          </p:cNvPr>
          <p:cNvSpPr txBox="1"/>
          <p:nvPr/>
        </p:nvSpPr>
        <p:spPr>
          <a:xfrm>
            <a:off x="2278510" y="6031143"/>
            <a:ext cx="7409793" cy="369332"/>
          </a:xfrm>
          <a:prstGeom prst="rect">
            <a:avLst/>
          </a:prstGeom>
          <a:noFill/>
        </p:spPr>
        <p:txBody>
          <a:bodyPr wrap="square">
            <a:spAutoFit/>
          </a:bodyPr>
          <a:lstStyle/>
          <a:p>
            <a:r>
              <a:rPr lang="en-US" altLang="ja-JP" dirty="0"/>
              <a:t>Figure 6.18: Visualization of system and critical paths for Case 4 in </a:t>
            </a:r>
            <a:r>
              <a:rPr lang="en-US" altLang="ja-JP" dirty="0" err="1"/>
              <a:t>ArangoDB</a:t>
            </a:r>
            <a:endParaRPr lang="ja-JP" altLang="en-US" dirty="0"/>
          </a:p>
        </p:txBody>
      </p:sp>
    </p:spTree>
    <p:extLst>
      <p:ext uri="{BB962C8B-B14F-4D97-AF65-F5344CB8AC3E}">
        <p14:creationId xmlns:p14="http://schemas.microsoft.com/office/powerpoint/2010/main" val="1444224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09800-D5A5-4324-8F2E-79BA1F84AEC7}"/>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151C55CA-1296-7E86-470F-395B6FF7CC13}"/>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7" name="文本框 13">
            <a:extLst>
              <a:ext uri="{FF2B5EF4-FFF2-40B4-BE49-F238E27FC236}">
                <a16:creationId xmlns:a16="http://schemas.microsoft.com/office/drawing/2014/main" id="{E9D2547A-0DDF-6BD3-B9A5-067B98662E7E}"/>
              </a:ext>
            </a:extLst>
          </p:cNvPr>
          <p:cNvSpPr txBox="1"/>
          <p:nvPr/>
        </p:nvSpPr>
        <p:spPr>
          <a:xfrm>
            <a:off x="158213" y="457525"/>
            <a:ext cx="11219204" cy="461665"/>
          </a:xfrm>
          <a:prstGeom prst="rect">
            <a:avLst/>
          </a:prstGeom>
          <a:noFill/>
        </p:spPr>
        <p:txBody>
          <a:bodyPr wrap="square" rtlCol="0">
            <a:spAutoFit/>
          </a:bodyPr>
          <a:lstStyle/>
          <a:p>
            <a:r>
              <a:rPr lang="en-US" altLang="zh-CN" sz="2400" b="1" dirty="0">
                <a:ea typeface="ＨＧｺﾞｼｯｸE-PRO" pitchFamily="50" charset="-128"/>
              </a:rPr>
              <a:t>6.4.2 Analysis of chilled water and cooling water systems</a:t>
            </a:r>
            <a:endParaRPr lang="zh-CN" altLang="en-US" sz="2400" b="1" dirty="0"/>
          </a:p>
        </p:txBody>
      </p:sp>
      <p:pic>
        <p:nvPicPr>
          <p:cNvPr id="6" name="図 5" descr="ダイアグラム が含まれている画像&#10;&#10;AI 生成コンテンツは誤りを含む可能性があります。">
            <a:extLst>
              <a:ext uri="{FF2B5EF4-FFF2-40B4-BE49-F238E27FC236}">
                <a16:creationId xmlns:a16="http://schemas.microsoft.com/office/drawing/2014/main" id="{8EC66B1C-4089-E1E8-339A-C1EC2417597D}"/>
              </a:ext>
            </a:extLst>
          </p:cNvPr>
          <p:cNvPicPr>
            <a:picLocks noChangeAspect="1"/>
          </p:cNvPicPr>
          <p:nvPr/>
        </p:nvPicPr>
        <p:blipFill>
          <a:blip r:embed="rId3"/>
          <a:stretch>
            <a:fillRect/>
          </a:stretch>
        </p:blipFill>
        <p:spPr>
          <a:xfrm>
            <a:off x="2044842" y="919190"/>
            <a:ext cx="7803351" cy="5150263"/>
          </a:xfrm>
          <a:prstGeom prst="rect">
            <a:avLst/>
          </a:prstGeom>
        </p:spPr>
      </p:pic>
      <p:sp>
        <p:nvSpPr>
          <p:cNvPr id="9" name="テキスト ボックス 8">
            <a:extLst>
              <a:ext uri="{FF2B5EF4-FFF2-40B4-BE49-F238E27FC236}">
                <a16:creationId xmlns:a16="http://schemas.microsoft.com/office/drawing/2014/main" id="{AF664882-5040-CDC9-4D4A-872A841A2AD8}"/>
              </a:ext>
            </a:extLst>
          </p:cNvPr>
          <p:cNvSpPr txBox="1"/>
          <p:nvPr/>
        </p:nvSpPr>
        <p:spPr>
          <a:xfrm>
            <a:off x="2204807" y="6031143"/>
            <a:ext cx="7643386" cy="369332"/>
          </a:xfrm>
          <a:prstGeom prst="rect">
            <a:avLst/>
          </a:prstGeom>
          <a:noFill/>
        </p:spPr>
        <p:txBody>
          <a:bodyPr wrap="square">
            <a:spAutoFit/>
          </a:bodyPr>
          <a:lstStyle/>
          <a:p>
            <a:r>
              <a:rPr lang="en-US" altLang="ja-JP" dirty="0"/>
              <a:t>Figure 6.19: Visualization of system and critical paths for Case 5 in </a:t>
            </a:r>
            <a:r>
              <a:rPr lang="en-US" altLang="ja-JP" dirty="0" err="1"/>
              <a:t>ArangoDB</a:t>
            </a:r>
            <a:r>
              <a:rPr lang="en-US" altLang="ja-JP" dirty="0"/>
              <a:t> </a:t>
            </a:r>
            <a:endParaRPr lang="ja-JP" altLang="en-US" dirty="0"/>
          </a:p>
        </p:txBody>
      </p:sp>
    </p:spTree>
    <p:extLst>
      <p:ext uri="{BB962C8B-B14F-4D97-AF65-F5344CB8AC3E}">
        <p14:creationId xmlns:p14="http://schemas.microsoft.com/office/powerpoint/2010/main" val="27691174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1E3A2-FCDF-B15D-C84F-0EC0D49C1529}"/>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5719BD16-19CF-FA8E-FAE9-9B75F633C4D4}"/>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sp>
        <p:nvSpPr>
          <p:cNvPr id="7" name="文本框 13">
            <a:extLst>
              <a:ext uri="{FF2B5EF4-FFF2-40B4-BE49-F238E27FC236}">
                <a16:creationId xmlns:a16="http://schemas.microsoft.com/office/drawing/2014/main" id="{03F663AB-006B-0719-B72D-6B045722690C}"/>
              </a:ext>
            </a:extLst>
          </p:cNvPr>
          <p:cNvSpPr txBox="1"/>
          <p:nvPr/>
        </p:nvSpPr>
        <p:spPr>
          <a:xfrm>
            <a:off x="158213" y="457525"/>
            <a:ext cx="11219204" cy="461665"/>
          </a:xfrm>
          <a:prstGeom prst="rect">
            <a:avLst/>
          </a:prstGeom>
          <a:noFill/>
        </p:spPr>
        <p:txBody>
          <a:bodyPr wrap="square" rtlCol="0">
            <a:spAutoFit/>
          </a:bodyPr>
          <a:lstStyle/>
          <a:p>
            <a:r>
              <a:rPr lang="en-US" altLang="zh-CN" sz="2400" b="1" dirty="0">
                <a:ea typeface="ＨＧｺﾞｼｯｸE-PRO" pitchFamily="50" charset="-128"/>
              </a:rPr>
              <a:t>6.4.4 Result and performance evaluation</a:t>
            </a:r>
            <a:endParaRPr lang="zh-CN" altLang="en-US" sz="2400" b="1" dirty="0"/>
          </a:p>
        </p:txBody>
      </p:sp>
      <p:pic>
        <p:nvPicPr>
          <p:cNvPr id="11" name="図 10">
            <a:extLst>
              <a:ext uri="{FF2B5EF4-FFF2-40B4-BE49-F238E27FC236}">
                <a16:creationId xmlns:a16="http://schemas.microsoft.com/office/drawing/2014/main" id="{429BCDC8-6710-6775-B002-EC216B75C6EA}"/>
              </a:ext>
            </a:extLst>
          </p:cNvPr>
          <p:cNvPicPr>
            <a:picLocks noChangeAspect="1"/>
          </p:cNvPicPr>
          <p:nvPr/>
        </p:nvPicPr>
        <p:blipFill>
          <a:blip r:embed="rId3"/>
          <a:stretch>
            <a:fillRect/>
          </a:stretch>
        </p:blipFill>
        <p:spPr>
          <a:xfrm>
            <a:off x="1594745" y="1858114"/>
            <a:ext cx="8498014" cy="3899338"/>
          </a:xfrm>
          <a:prstGeom prst="rect">
            <a:avLst/>
          </a:prstGeom>
        </p:spPr>
      </p:pic>
      <p:sp>
        <p:nvSpPr>
          <p:cNvPr id="13" name="テキスト ボックス 12">
            <a:extLst>
              <a:ext uri="{FF2B5EF4-FFF2-40B4-BE49-F238E27FC236}">
                <a16:creationId xmlns:a16="http://schemas.microsoft.com/office/drawing/2014/main" id="{D54E2EF2-181F-1F98-48C5-5EAEBFC323A2}"/>
              </a:ext>
            </a:extLst>
          </p:cNvPr>
          <p:cNvSpPr txBox="1"/>
          <p:nvPr/>
        </p:nvSpPr>
        <p:spPr>
          <a:xfrm>
            <a:off x="2795752" y="1488782"/>
            <a:ext cx="6096000" cy="369332"/>
          </a:xfrm>
          <a:prstGeom prst="rect">
            <a:avLst/>
          </a:prstGeom>
          <a:noFill/>
        </p:spPr>
        <p:txBody>
          <a:bodyPr wrap="square">
            <a:spAutoFit/>
          </a:bodyPr>
          <a:lstStyle/>
          <a:p>
            <a:r>
              <a:rPr lang="en-US" altLang="ja-JP" dirty="0"/>
              <a:t>Table 6.4: Comparison of numbers of objects for Case1 to 6 </a:t>
            </a:r>
            <a:endParaRPr lang="ja-JP" altLang="en-US" dirty="0"/>
          </a:p>
        </p:txBody>
      </p:sp>
      <p:sp>
        <p:nvSpPr>
          <p:cNvPr id="2" name="テキスト ボックス 1">
            <a:extLst>
              <a:ext uri="{FF2B5EF4-FFF2-40B4-BE49-F238E27FC236}">
                <a16:creationId xmlns:a16="http://schemas.microsoft.com/office/drawing/2014/main" id="{A09F2CB9-1DED-5868-6A63-822DB7B872DC}"/>
              </a:ext>
            </a:extLst>
          </p:cNvPr>
          <p:cNvSpPr txBox="1"/>
          <p:nvPr/>
        </p:nvSpPr>
        <p:spPr>
          <a:xfrm>
            <a:off x="4577254" y="1100548"/>
            <a:ext cx="2790497" cy="369332"/>
          </a:xfrm>
          <a:prstGeom prst="rect">
            <a:avLst/>
          </a:prstGeom>
          <a:noFill/>
        </p:spPr>
        <p:txBody>
          <a:bodyPr wrap="square">
            <a:spAutoFit/>
          </a:bodyPr>
          <a:lstStyle/>
          <a:p>
            <a:r>
              <a:rPr lang="ja-JP" altLang="en-US" dirty="0"/>
              <a:t>オブジェクト数の削減</a:t>
            </a:r>
          </a:p>
        </p:txBody>
      </p:sp>
    </p:spTree>
    <p:extLst>
      <p:ext uri="{BB962C8B-B14F-4D97-AF65-F5344CB8AC3E}">
        <p14:creationId xmlns:p14="http://schemas.microsoft.com/office/powerpoint/2010/main" val="37286958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E04CA-8D98-2521-25C2-66C177CA4888}"/>
            </a:ext>
          </a:extLst>
        </p:cNvPr>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C4E1BB56-B3AC-AAAA-ED35-2E52629FA84F}"/>
              </a:ext>
            </a:extLst>
          </p:cNvPr>
          <p:cNvSpPr txBox="1"/>
          <p:nvPr/>
        </p:nvSpPr>
        <p:spPr>
          <a:xfrm>
            <a:off x="526956" y="571964"/>
            <a:ext cx="10491975" cy="523220"/>
          </a:xfrm>
          <a:prstGeom prst="rect">
            <a:avLst/>
          </a:prstGeom>
        </p:spPr>
        <p:txBody>
          <a:bodyPr wrap="none">
            <a:spAutoFit/>
          </a:bodyPr>
          <a:lstStyle>
            <a:defPPr>
              <a:defRPr lang="en-US"/>
            </a:defPPr>
            <a:lvl1pPr>
              <a:defRPr sz="2400" b="1">
                <a:ea typeface="ＨＧｺﾞｼｯｸE-PRO" pitchFamily="50" charset="-128"/>
              </a:defRPr>
            </a:lvl1pPr>
          </a:lstStyle>
          <a:p>
            <a:r>
              <a:rPr lang="ja-JP" altLang="en-US" sz="2800" dirty="0"/>
              <a:t>空調システムにおける軽量型</a:t>
            </a:r>
            <a:r>
              <a:rPr lang="en-US" altLang="ja-JP" sz="2800" dirty="0"/>
              <a:t>BIM</a:t>
            </a:r>
            <a:r>
              <a:rPr lang="ja-JP" altLang="en-US" sz="2800" dirty="0"/>
              <a:t>設計ツールの開発に関する研究</a:t>
            </a:r>
          </a:p>
        </p:txBody>
      </p:sp>
      <p:sp>
        <p:nvSpPr>
          <p:cNvPr id="14" name="テキスト ボックス 13">
            <a:extLst>
              <a:ext uri="{FF2B5EF4-FFF2-40B4-BE49-F238E27FC236}">
                <a16:creationId xmlns:a16="http://schemas.microsoft.com/office/drawing/2014/main" id="{03064AA3-ADC1-502E-5028-59F03C6C2BF2}"/>
              </a:ext>
            </a:extLst>
          </p:cNvPr>
          <p:cNvSpPr txBox="1"/>
          <p:nvPr/>
        </p:nvSpPr>
        <p:spPr>
          <a:xfrm>
            <a:off x="526956" y="1627591"/>
            <a:ext cx="5886290" cy="2914259"/>
          </a:xfrm>
          <a:prstGeom prst="rect">
            <a:avLst/>
          </a:prstGeom>
          <a:noFill/>
        </p:spPr>
        <p:txBody>
          <a:bodyPr wrap="square">
            <a:spAutoFit/>
          </a:bodyPr>
          <a:lstStyle/>
          <a:p>
            <a:pPr marL="342900" indent="-342900" defTabSz="457200">
              <a:lnSpc>
                <a:spcPct val="200000"/>
              </a:lnSpc>
              <a:buFont typeface="Arial" panose="020B0604020202020204" pitchFamily="34" charset="0"/>
              <a:buChar char="•"/>
            </a:pPr>
            <a:r>
              <a:rPr lang="en-US" altLang="ja-JP" sz="2400" dirty="0">
                <a:latin typeface="ＭＳ Ｐ明朝" panose="02020600040205080304" pitchFamily="18" charset="-128"/>
                <a:ea typeface="ＭＳ Ｐ明朝" panose="02020600040205080304" pitchFamily="18" charset="-128"/>
              </a:rPr>
              <a:t>BIM</a:t>
            </a:r>
            <a:r>
              <a:rPr lang="ja-JP" altLang="en-US" sz="2400" dirty="0">
                <a:latin typeface="ＭＳ Ｐ明朝" panose="02020600040205080304" pitchFamily="18" charset="-128"/>
                <a:ea typeface="ＭＳ Ｐ明朝" panose="02020600040205080304" pitchFamily="18" charset="-128"/>
              </a:rPr>
              <a:t>モデルはデータ量が大きく、表示に時間がかかる</a:t>
            </a:r>
            <a:endParaRPr lang="en-US" altLang="ja-JP" sz="2400" dirty="0">
              <a:latin typeface="ＭＳ Ｐ明朝" panose="02020600040205080304" pitchFamily="18" charset="-128"/>
              <a:ea typeface="ＭＳ Ｐ明朝" panose="02020600040205080304" pitchFamily="18" charset="-128"/>
            </a:endParaRPr>
          </a:p>
          <a:p>
            <a:pPr marL="342900" indent="-342900" defTabSz="457200">
              <a:lnSpc>
                <a:spcPct val="200000"/>
              </a:lnSpc>
              <a:buFont typeface="Arial" panose="020B0604020202020204" pitchFamily="34" charset="0"/>
              <a:buChar char="•"/>
            </a:pPr>
            <a:r>
              <a:rPr lang="ja-JP" altLang="en-US" sz="2400" dirty="0">
                <a:latin typeface="ＭＳ Ｐ明朝" panose="02020600040205080304" pitchFamily="18" charset="-128"/>
                <a:ea typeface="ＭＳ Ｐ明朝" panose="02020600040205080304" pitchFamily="18" charset="-128"/>
              </a:rPr>
              <a:t>大規模空調設計には高性能</a:t>
            </a:r>
            <a:r>
              <a:rPr lang="en-US" altLang="ja-JP" sz="2400" dirty="0">
                <a:latin typeface="ＭＳ Ｐ明朝" panose="02020600040205080304" pitchFamily="18" charset="-128"/>
                <a:ea typeface="ＭＳ Ｐ明朝" panose="02020600040205080304" pitchFamily="18" charset="-128"/>
              </a:rPr>
              <a:t>PC</a:t>
            </a:r>
            <a:r>
              <a:rPr lang="ja-JP" altLang="en-US" sz="2400" dirty="0">
                <a:latin typeface="ＭＳ Ｐ明朝" panose="02020600040205080304" pitchFamily="18" charset="-128"/>
                <a:ea typeface="ＭＳ Ｐ明朝" panose="02020600040205080304" pitchFamily="18" charset="-128"/>
              </a:rPr>
              <a:t>が不可欠</a:t>
            </a:r>
            <a:endParaRPr lang="en-US" altLang="ja-JP" sz="2400" dirty="0">
              <a:latin typeface="ＭＳ Ｐ明朝" panose="02020600040205080304" pitchFamily="18" charset="-128"/>
              <a:ea typeface="ＭＳ Ｐ明朝" panose="02020600040205080304" pitchFamily="18" charset="-128"/>
            </a:endParaRPr>
          </a:p>
          <a:p>
            <a:pPr marL="342900" indent="-342900" defTabSz="457200">
              <a:lnSpc>
                <a:spcPct val="200000"/>
              </a:lnSpc>
              <a:buFont typeface="Arial" panose="020B0604020202020204" pitchFamily="34" charset="0"/>
              <a:buChar char="•"/>
            </a:pPr>
            <a:r>
              <a:rPr lang="ja-JP" altLang="en-US" sz="2400" dirty="0">
                <a:latin typeface="ＭＳ Ｐ明朝" panose="02020600040205080304" pitchFamily="18" charset="-128"/>
                <a:ea typeface="ＭＳ Ｐ明朝" panose="02020600040205080304" pitchFamily="18" charset="-128"/>
              </a:rPr>
              <a:t>中小事務所や管理者には導入が難しい</a:t>
            </a:r>
          </a:p>
        </p:txBody>
      </p:sp>
      <p:sp>
        <p:nvSpPr>
          <p:cNvPr id="5" name="テキスト ボックス 4">
            <a:extLst>
              <a:ext uri="{FF2B5EF4-FFF2-40B4-BE49-F238E27FC236}">
                <a16:creationId xmlns:a16="http://schemas.microsoft.com/office/drawing/2014/main" id="{66406A35-3ABA-D523-B611-B1591284C980}"/>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pic>
        <p:nvPicPr>
          <p:cNvPr id="8" name="図 7">
            <a:extLst>
              <a:ext uri="{FF2B5EF4-FFF2-40B4-BE49-F238E27FC236}">
                <a16:creationId xmlns:a16="http://schemas.microsoft.com/office/drawing/2014/main" id="{BD347656-91B7-94E6-7470-1742C951A6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765079" y="1310762"/>
            <a:ext cx="4696990" cy="4065374"/>
          </a:xfrm>
          <a:prstGeom prst="rect">
            <a:avLst/>
          </a:prstGeom>
          <a:noFill/>
          <a:ln>
            <a:noFill/>
          </a:ln>
        </p:spPr>
      </p:pic>
      <p:sp>
        <p:nvSpPr>
          <p:cNvPr id="10" name="テキスト ボックス 9">
            <a:extLst>
              <a:ext uri="{FF2B5EF4-FFF2-40B4-BE49-F238E27FC236}">
                <a16:creationId xmlns:a16="http://schemas.microsoft.com/office/drawing/2014/main" id="{BA6C6398-3EF1-DF7F-51E8-8FB97AD8A0B6}"/>
              </a:ext>
            </a:extLst>
          </p:cNvPr>
          <p:cNvSpPr txBox="1"/>
          <p:nvPr/>
        </p:nvSpPr>
        <p:spPr>
          <a:xfrm>
            <a:off x="7366551" y="5547238"/>
            <a:ext cx="3694765" cy="646331"/>
          </a:xfrm>
          <a:prstGeom prst="rect">
            <a:avLst/>
          </a:prstGeom>
          <a:noFill/>
        </p:spPr>
        <p:txBody>
          <a:bodyPr wrap="square">
            <a:spAutoFit/>
          </a:bodyPr>
          <a:lstStyle/>
          <a:p>
            <a:pPr algn="ctr"/>
            <a:r>
              <a:rPr lang="ja-JP" altLang="ja-JP" dirty="0"/>
              <a:t>図１ 大規模で複雑な空調システム</a:t>
            </a:r>
          </a:p>
          <a:p>
            <a:pPr algn="ctr"/>
            <a:r>
              <a:rPr lang="zh-CN" altLang="ja-JP" dirty="0"/>
              <a:t>（新菱冷熱工業株式会社）</a:t>
            </a:r>
            <a:endParaRPr lang="ja-JP" altLang="ja-JP" dirty="0"/>
          </a:p>
        </p:txBody>
      </p:sp>
    </p:spTree>
    <p:extLst>
      <p:ext uri="{BB962C8B-B14F-4D97-AF65-F5344CB8AC3E}">
        <p14:creationId xmlns:p14="http://schemas.microsoft.com/office/powerpoint/2010/main" val="1692457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81159-AC01-E1E7-DD4B-C112AF7971D7}"/>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7D4A983-DBED-CAA8-234F-6FAC611F1AE4}"/>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6. System implementation and case study</a:t>
            </a:r>
          </a:p>
        </p:txBody>
      </p:sp>
      <p:pic>
        <p:nvPicPr>
          <p:cNvPr id="8" name="図 7" descr="地図のスクリーンショット&#10;&#10;AI 生成コンテンツは誤りを含む可能性があります。">
            <a:extLst>
              <a:ext uri="{FF2B5EF4-FFF2-40B4-BE49-F238E27FC236}">
                <a16:creationId xmlns:a16="http://schemas.microsoft.com/office/drawing/2014/main" id="{F223E061-D5D2-6FD8-E65E-7DC935F814E9}"/>
              </a:ext>
            </a:extLst>
          </p:cNvPr>
          <p:cNvPicPr>
            <a:picLocks noChangeAspect="1"/>
          </p:cNvPicPr>
          <p:nvPr/>
        </p:nvPicPr>
        <p:blipFill>
          <a:blip r:embed="rId3"/>
          <a:stretch>
            <a:fillRect/>
          </a:stretch>
        </p:blipFill>
        <p:spPr>
          <a:xfrm>
            <a:off x="258032" y="506029"/>
            <a:ext cx="11566106" cy="5648272"/>
          </a:xfrm>
          <a:prstGeom prst="rect">
            <a:avLst/>
          </a:prstGeom>
        </p:spPr>
      </p:pic>
      <p:sp>
        <p:nvSpPr>
          <p:cNvPr id="4" name="テキスト ボックス 3">
            <a:extLst>
              <a:ext uri="{FF2B5EF4-FFF2-40B4-BE49-F238E27FC236}">
                <a16:creationId xmlns:a16="http://schemas.microsoft.com/office/drawing/2014/main" id="{D7219C77-03F9-30BF-9CD2-7DC0773FAF14}"/>
              </a:ext>
            </a:extLst>
          </p:cNvPr>
          <p:cNvSpPr txBox="1"/>
          <p:nvPr/>
        </p:nvSpPr>
        <p:spPr>
          <a:xfrm>
            <a:off x="2154626" y="6051450"/>
            <a:ext cx="8345214" cy="369332"/>
          </a:xfrm>
          <a:prstGeom prst="rect">
            <a:avLst/>
          </a:prstGeom>
          <a:noFill/>
        </p:spPr>
        <p:txBody>
          <a:bodyPr wrap="square">
            <a:spAutoFit/>
          </a:bodyPr>
          <a:lstStyle/>
          <a:p>
            <a:r>
              <a:rPr lang="en-US" altLang="ja-JP" dirty="0"/>
              <a:t>Figure 6.22: Variation in query time with the increasing number of HVAC elements </a:t>
            </a:r>
            <a:endParaRPr lang="ja-JP" altLang="en-US" dirty="0"/>
          </a:p>
        </p:txBody>
      </p:sp>
      <mc:AlternateContent xmlns:mc="http://schemas.openxmlformats.org/markup-compatibility/2006" xmlns:p14="http://schemas.microsoft.com/office/powerpoint/2010/main">
        <mc:Choice Requires="p14">
          <p:contentPart p14:bwMode="auto" r:id="rId4">
            <p14:nvContentPartPr>
              <p14:cNvPr id="2" name="インク 1">
                <a:extLst>
                  <a:ext uri="{FF2B5EF4-FFF2-40B4-BE49-F238E27FC236}">
                    <a16:creationId xmlns:a16="http://schemas.microsoft.com/office/drawing/2014/main" id="{3AB74588-C1FE-F4C3-7533-B81C234AE712}"/>
                  </a:ext>
                </a:extLst>
              </p14:cNvPr>
              <p14:cNvContentPartPr/>
              <p14:nvPr/>
            </p14:nvContentPartPr>
            <p14:xfrm>
              <a:off x="10609560" y="3079440"/>
              <a:ext cx="251280" cy="1671120"/>
            </p14:xfrm>
          </p:contentPart>
        </mc:Choice>
        <mc:Fallback xmlns="">
          <p:pic>
            <p:nvPicPr>
              <p:cNvPr id="2" name="インク 1">
                <a:extLst>
                  <a:ext uri="{FF2B5EF4-FFF2-40B4-BE49-F238E27FC236}">
                    <a16:creationId xmlns:a16="http://schemas.microsoft.com/office/drawing/2014/main" id="{3AB74588-C1FE-F4C3-7533-B81C234AE712}"/>
                  </a:ext>
                </a:extLst>
              </p:cNvPr>
              <p:cNvPicPr/>
              <p:nvPr/>
            </p:nvPicPr>
            <p:blipFill>
              <a:blip r:embed="rId5"/>
              <a:stretch>
                <a:fillRect/>
              </a:stretch>
            </p:blipFill>
            <p:spPr>
              <a:xfrm>
                <a:off x="10600200" y="3070080"/>
                <a:ext cx="270000" cy="1689840"/>
              </a:xfrm>
              <a:prstGeom prst="rect">
                <a:avLst/>
              </a:prstGeom>
            </p:spPr>
          </p:pic>
        </mc:Fallback>
      </mc:AlternateContent>
    </p:spTree>
    <p:extLst>
      <p:ext uri="{BB962C8B-B14F-4D97-AF65-F5344CB8AC3E}">
        <p14:creationId xmlns:p14="http://schemas.microsoft.com/office/powerpoint/2010/main" val="12313421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0883C-36D0-F82F-6523-D61533AB30ED}"/>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4369334-DF83-8935-9981-849446403547}"/>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7. Conclusion and future work</a:t>
            </a:r>
          </a:p>
        </p:txBody>
      </p:sp>
      <p:sp>
        <p:nvSpPr>
          <p:cNvPr id="2" name="文本框 13">
            <a:extLst>
              <a:ext uri="{FF2B5EF4-FFF2-40B4-BE49-F238E27FC236}">
                <a16:creationId xmlns:a16="http://schemas.microsoft.com/office/drawing/2014/main" id="{CB003D76-52F7-FC66-2CE1-C855FAA5113B}"/>
              </a:ext>
            </a:extLst>
          </p:cNvPr>
          <p:cNvSpPr txBox="1"/>
          <p:nvPr/>
        </p:nvSpPr>
        <p:spPr>
          <a:xfrm>
            <a:off x="158213" y="457525"/>
            <a:ext cx="11219204" cy="461665"/>
          </a:xfrm>
          <a:prstGeom prst="rect">
            <a:avLst/>
          </a:prstGeom>
          <a:noFill/>
        </p:spPr>
        <p:txBody>
          <a:bodyPr wrap="square" rtlCol="0">
            <a:spAutoFit/>
          </a:bodyPr>
          <a:lstStyle/>
          <a:p>
            <a:r>
              <a:rPr lang="en-US" altLang="zh-CN" sz="2400" b="1" dirty="0">
                <a:ea typeface="ＨＧｺﾞｼｯｸE-PRO" pitchFamily="50" charset="-128"/>
              </a:rPr>
              <a:t>7.1 Conclusion</a:t>
            </a:r>
            <a:endParaRPr lang="zh-CN" altLang="en-US" sz="2400" b="1" dirty="0"/>
          </a:p>
        </p:txBody>
      </p:sp>
      <p:pic>
        <p:nvPicPr>
          <p:cNvPr id="4" name="図 3" descr="ダイアグラム, 概略図&#10;&#10;AI 生成コンテンツは誤りを含む可能性があります。">
            <a:extLst>
              <a:ext uri="{FF2B5EF4-FFF2-40B4-BE49-F238E27FC236}">
                <a16:creationId xmlns:a16="http://schemas.microsoft.com/office/drawing/2014/main" id="{8927C635-24D5-91E1-3C28-C0904354128F}"/>
              </a:ext>
            </a:extLst>
          </p:cNvPr>
          <p:cNvPicPr>
            <a:picLocks noChangeAspect="1"/>
          </p:cNvPicPr>
          <p:nvPr/>
        </p:nvPicPr>
        <p:blipFill>
          <a:blip r:embed="rId3"/>
          <a:stretch>
            <a:fillRect/>
          </a:stretch>
        </p:blipFill>
        <p:spPr>
          <a:xfrm>
            <a:off x="2394824" y="583570"/>
            <a:ext cx="2836186" cy="1495179"/>
          </a:xfrm>
          <a:prstGeom prst="rect">
            <a:avLst/>
          </a:prstGeom>
        </p:spPr>
      </p:pic>
      <p:sp>
        <p:nvSpPr>
          <p:cNvPr id="7" name="テキスト ボックス 6">
            <a:extLst>
              <a:ext uri="{FF2B5EF4-FFF2-40B4-BE49-F238E27FC236}">
                <a16:creationId xmlns:a16="http://schemas.microsoft.com/office/drawing/2014/main" id="{409C277F-A0B1-EA15-BB18-D40DA50D22E7}"/>
              </a:ext>
            </a:extLst>
          </p:cNvPr>
          <p:cNvSpPr txBox="1"/>
          <p:nvPr/>
        </p:nvSpPr>
        <p:spPr>
          <a:xfrm>
            <a:off x="132383" y="1129637"/>
            <a:ext cx="2000734" cy="646331"/>
          </a:xfrm>
          <a:prstGeom prst="rect">
            <a:avLst/>
          </a:prstGeom>
          <a:noFill/>
        </p:spPr>
        <p:txBody>
          <a:bodyPr wrap="square">
            <a:spAutoFit/>
          </a:bodyPr>
          <a:lstStyle/>
          <a:p>
            <a:pPr algn="ctr"/>
            <a:r>
              <a:rPr lang="ja-JP" altLang="en-US" b="1" kern="100" dirty="0">
                <a:latin typeface="游明朝" panose="02020400000000000000" pitchFamily="18" charset="-128"/>
                <a:ea typeface="游明朝" panose="02020400000000000000" pitchFamily="18" charset="-128"/>
                <a:cs typeface="Times New Roman" panose="02020603050405020304" pitchFamily="18" charset="0"/>
              </a:rPr>
              <a:t>軽量化モデリング</a:t>
            </a:r>
            <a:endParaRPr lang="en-US" altLang="ja-JP" b="1" kern="100" dirty="0">
              <a:latin typeface="游明朝" panose="02020400000000000000" pitchFamily="18" charset="-128"/>
              <a:ea typeface="游明朝" panose="02020400000000000000" pitchFamily="18" charset="-128"/>
              <a:cs typeface="Times New Roman" panose="02020603050405020304" pitchFamily="18" charset="0"/>
            </a:endParaRPr>
          </a:p>
          <a:p>
            <a:pPr algn="ctr"/>
            <a:r>
              <a:rPr lang="en-US" altLang="ja-JP" b="1" kern="100" dirty="0">
                <a:latin typeface="Times New Roman" panose="02020603050405020304" pitchFamily="18" charset="0"/>
                <a:ea typeface="游明朝" panose="02020400000000000000" pitchFamily="18" charset="-128"/>
                <a:cs typeface="Times New Roman" panose="02020603050405020304" pitchFamily="18" charset="0"/>
              </a:rPr>
              <a:t>(Step 1)</a:t>
            </a:r>
            <a:endParaRPr lang="ja-JP" altLang="en-US" dirty="0">
              <a:latin typeface="Times New Roman" panose="02020603050405020304" pitchFamily="18" charset="0"/>
              <a:cs typeface="Times New Roman" panose="02020603050405020304" pitchFamily="18" charset="0"/>
            </a:endParaRPr>
          </a:p>
        </p:txBody>
      </p:sp>
      <p:pic>
        <p:nvPicPr>
          <p:cNvPr id="9" name="図 8" descr="グラフィカル ユーザー インターフェイス, アプリケーション&#10;&#10;AI 生成コンテンツは誤りを含む可能性があります。">
            <a:extLst>
              <a:ext uri="{FF2B5EF4-FFF2-40B4-BE49-F238E27FC236}">
                <a16:creationId xmlns:a16="http://schemas.microsoft.com/office/drawing/2014/main" id="{C6D1D7A2-C6F0-C7A3-57B3-0F533737AB5C}"/>
              </a:ext>
            </a:extLst>
          </p:cNvPr>
          <p:cNvPicPr>
            <a:picLocks noChangeAspect="1"/>
          </p:cNvPicPr>
          <p:nvPr/>
        </p:nvPicPr>
        <p:blipFill>
          <a:blip r:embed="rId4"/>
          <a:stretch>
            <a:fillRect/>
          </a:stretch>
        </p:blipFill>
        <p:spPr>
          <a:xfrm>
            <a:off x="5854939" y="577263"/>
            <a:ext cx="2836186" cy="1514397"/>
          </a:xfrm>
          <a:prstGeom prst="rect">
            <a:avLst/>
          </a:prstGeom>
        </p:spPr>
      </p:pic>
      <p:cxnSp>
        <p:nvCxnSpPr>
          <p:cNvPr id="18" name="直線矢印コネクタ 17">
            <a:extLst>
              <a:ext uri="{FF2B5EF4-FFF2-40B4-BE49-F238E27FC236}">
                <a16:creationId xmlns:a16="http://schemas.microsoft.com/office/drawing/2014/main" id="{114A3428-685D-CD20-F000-2AF831EFA3BE}"/>
              </a:ext>
            </a:extLst>
          </p:cNvPr>
          <p:cNvCxnSpPr>
            <a:cxnSpLocks/>
          </p:cNvCxnSpPr>
          <p:nvPr/>
        </p:nvCxnSpPr>
        <p:spPr>
          <a:xfrm>
            <a:off x="5310478" y="1378170"/>
            <a:ext cx="46456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テキスト ボックス 19">
            <a:extLst>
              <a:ext uri="{FF2B5EF4-FFF2-40B4-BE49-F238E27FC236}">
                <a16:creationId xmlns:a16="http://schemas.microsoft.com/office/drawing/2014/main" id="{1C27B664-1A98-F4E2-6554-4CADBBF010E0}"/>
              </a:ext>
            </a:extLst>
          </p:cNvPr>
          <p:cNvSpPr txBox="1"/>
          <p:nvPr/>
        </p:nvSpPr>
        <p:spPr>
          <a:xfrm>
            <a:off x="5253373" y="979154"/>
            <a:ext cx="623929" cy="369332"/>
          </a:xfrm>
          <a:prstGeom prst="rect">
            <a:avLst/>
          </a:prstGeom>
          <a:noFill/>
        </p:spPr>
        <p:txBody>
          <a:bodyPr wrap="square">
            <a:spAutoFit/>
          </a:bodyPr>
          <a:lstStyle/>
          <a:p>
            <a:r>
              <a:rPr lang="en-US" altLang="zh-CN" b="1" kern="100" dirty="0">
                <a:latin typeface="游明朝" panose="02020400000000000000" pitchFamily="18" charset="-128"/>
                <a:ea typeface="游明朝" panose="02020400000000000000" pitchFamily="18" charset="-128"/>
                <a:cs typeface="Times New Roman" panose="02020603050405020304" pitchFamily="18" charset="0"/>
              </a:rPr>
              <a:t>IFC</a:t>
            </a:r>
            <a:endParaRPr lang="ja-JP" altLang="en-US" dirty="0"/>
          </a:p>
        </p:txBody>
      </p:sp>
      <p:pic>
        <p:nvPicPr>
          <p:cNvPr id="22" name="図 21" descr="ダイアグラム, 設計図&#10;&#10;AI 生成コンテンツは誤りを含む可能性があります。">
            <a:extLst>
              <a:ext uri="{FF2B5EF4-FFF2-40B4-BE49-F238E27FC236}">
                <a16:creationId xmlns:a16="http://schemas.microsoft.com/office/drawing/2014/main" id="{2E9E8343-FE01-2845-8021-37355C35B90F}"/>
              </a:ext>
            </a:extLst>
          </p:cNvPr>
          <p:cNvPicPr>
            <a:picLocks noChangeAspect="1"/>
          </p:cNvPicPr>
          <p:nvPr/>
        </p:nvPicPr>
        <p:blipFill>
          <a:blip r:embed="rId5"/>
          <a:stretch>
            <a:fillRect/>
          </a:stretch>
        </p:blipFill>
        <p:spPr>
          <a:xfrm>
            <a:off x="2406869" y="2465525"/>
            <a:ext cx="2217356" cy="1919408"/>
          </a:xfrm>
          <a:prstGeom prst="rect">
            <a:avLst/>
          </a:prstGeom>
        </p:spPr>
      </p:pic>
      <p:sp>
        <p:nvSpPr>
          <p:cNvPr id="23" name="テキスト ボックス 22">
            <a:extLst>
              <a:ext uri="{FF2B5EF4-FFF2-40B4-BE49-F238E27FC236}">
                <a16:creationId xmlns:a16="http://schemas.microsoft.com/office/drawing/2014/main" id="{EC2FEC46-3A28-6BB3-77A4-35CB8A202059}"/>
              </a:ext>
            </a:extLst>
          </p:cNvPr>
          <p:cNvSpPr txBox="1"/>
          <p:nvPr/>
        </p:nvSpPr>
        <p:spPr>
          <a:xfrm>
            <a:off x="324795" y="2946370"/>
            <a:ext cx="1685602" cy="646331"/>
          </a:xfrm>
          <a:prstGeom prst="rect">
            <a:avLst/>
          </a:prstGeom>
          <a:noFill/>
        </p:spPr>
        <p:txBody>
          <a:bodyPr wrap="square">
            <a:spAutoFit/>
          </a:bodyPr>
          <a:lstStyle/>
          <a:p>
            <a:pPr algn="ctr"/>
            <a:r>
              <a:rPr lang="ja-JP" altLang="en-US" b="1" kern="100" dirty="0">
                <a:latin typeface="游明朝" panose="02020400000000000000" pitchFamily="18" charset="-128"/>
                <a:ea typeface="游明朝" panose="02020400000000000000" pitchFamily="18" charset="-128"/>
                <a:cs typeface="Times New Roman" panose="02020603050405020304" pitchFamily="18" charset="0"/>
              </a:rPr>
              <a:t>データ分離</a:t>
            </a:r>
            <a:endParaRPr lang="en-US" altLang="ja-JP" b="1" kern="100" dirty="0">
              <a:latin typeface="游明朝" panose="02020400000000000000" pitchFamily="18" charset="-128"/>
              <a:ea typeface="游明朝" panose="02020400000000000000" pitchFamily="18" charset="-128"/>
              <a:cs typeface="Times New Roman" panose="02020603050405020304" pitchFamily="18" charset="0"/>
            </a:endParaRPr>
          </a:p>
          <a:p>
            <a:pPr algn="ctr"/>
            <a:r>
              <a:rPr lang="en-US" altLang="ja-JP" b="1" kern="100" dirty="0">
                <a:latin typeface="Times New Roman" panose="02020603050405020304" pitchFamily="18" charset="0"/>
                <a:ea typeface="游明朝" panose="02020400000000000000" pitchFamily="18" charset="-128"/>
                <a:cs typeface="Times New Roman" panose="02020603050405020304" pitchFamily="18" charset="0"/>
              </a:rPr>
              <a:t>(Step 2)</a:t>
            </a:r>
            <a:endParaRPr lang="ja-JP" altLang="en-US" dirty="0">
              <a:latin typeface="Times New Roman" panose="02020603050405020304" pitchFamily="18" charset="0"/>
              <a:cs typeface="Times New Roman" panose="02020603050405020304" pitchFamily="18" charset="0"/>
            </a:endParaRPr>
          </a:p>
        </p:txBody>
      </p:sp>
      <p:sp>
        <p:nvSpPr>
          <p:cNvPr id="53" name="正方形/長方形 52">
            <a:extLst>
              <a:ext uri="{FF2B5EF4-FFF2-40B4-BE49-F238E27FC236}">
                <a16:creationId xmlns:a16="http://schemas.microsoft.com/office/drawing/2014/main" id="{52575794-9087-5AF8-D25B-585A78B29C89}"/>
              </a:ext>
            </a:extLst>
          </p:cNvPr>
          <p:cNvSpPr/>
          <p:nvPr/>
        </p:nvSpPr>
        <p:spPr>
          <a:xfrm>
            <a:off x="5975556" y="2506131"/>
            <a:ext cx="910229" cy="138499"/>
          </a:xfrm>
          <a:prstGeom prst="rect">
            <a:avLst/>
          </a:prstGeom>
          <a:noFill/>
          <a:ln>
            <a:noFill/>
          </a:ln>
        </p:spPr>
        <p:txBody>
          <a:bodyPr wrap="square" lIns="0" tIns="0" rIns="0" bIns="0">
            <a:spAutoFit/>
          </a:bodyPr>
          <a:lstStyle/>
          <a:p>
            <a:pPr algn="ctr"/>
            <a:r>
              <a:rPr lang="en-US" altLang="ja-JP" sz="900" dirty="0">
                <a:latin typeface="Times New Roman" panose="02020603050405020304" pitchFamily="18" charset="0"/>
                <a:cs typeface="Times New Roman" panose="02020603050405020304" pitchFamily="18" charset="0"/>
              </a:rPr>
              <a:t>IfcSystem_1.glb</a:t>
            </a:r>
            <a:endParaRPr lang="ja-JP" altLang="en-US" sz="900" dirty="0">
              <a:latin typeface="Times New Roman" panose="02020603050405020304" pitchFamily="18" charset="0"/>
              <a:cs typeface="Times New Roman" panose="02020603050405020304" pitchFamily="18" charset="0"/>
            </a:endParaRPr>
          </a:p>
        </p:txBody>
      </p:sp>
      <p:sp>
        <p:nvSpPr>
          <p:cNvPr id="54" name="正方形/長方形 53">
            <a:extLst>
              <a:ext uri="{FF2B5EF4-FFF2-40B4-BE49-F238E27FC236}">
                <a16:creationId xmlns:a16="http://schemas.microsoft.com/office/drawing/2014/main" id="{767BC679-E79A-2685-CBF9-F535378DBC10}"/>
              </a:ext>
            </a:extLst>
          </p:cNvPr>
          <p:cNvSpPr/>
          <p:nvPr/>
        </p:nvSpPr>
        <p:spPr>
          <a:xfrm>
            <a:off x="5975241" y="2457915"/>
            <a:ext cx="869218"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55" name="テキスト ボックス 54">
            <a:extLst>
              <a:ext uri="{FF2B5EF4-FFF2-40B4-BE49-F238E27FC236}">
                <a16:creationId xmlns:a16="http://schemas.microsoft.com/office/drawing/2014/main" id="{25A3F97E-19E2-8DFF-84D3-77FAF79C6033}"/>
              </a:ext>
            </a:extLst>
          </p:cNvPr>
          <p:cNvSpPr txBox="1"/>
          <p:nvPr/>
        </p:nvSpPr>
        <p:spPr>
          <a:xfrm rot="5400000">
            <a:off x="6390347" y="2973022"/>
            <a:ext cx="153889" cy="138499"/>
          </a:xfrm>
          <a:prstGeom prst="rect">
            <a:avLst/>
          </a:prstGeom>
          <a:noFill/>
        </p:spPr>
        <p:txBody>
          <a:bodyPr wrap="square" lIns="0" tIns="0" rIns="0" bIns="0">
            <a:spAutoFit/>
          </a:bodyPr>
          <a:lstStyle/>
          <a:p>
            <a:r>
              <a:rPr lang="en-US" altLang="ja-JP" sz="900" dirty="0">
                <a:latin typeface="Times New Roman" panose="02020603050405020304" pitchFamily="18" charset="0"/>
                <a:cs typeface="Times New Roman" panose="02020603050405020304" pitchFamily="18" charset="0"/>
              </a:rPr>
              <a:t>…</a:t>
            </a:r>
            <a:endParaRPr lang="ja-JP" altLang="en-US" sz="900" dirty="0">
              <a:latin typeface="Times New Roman" panose="02020603050405020304" pitchFamily="18" charset="0"/>
              <a:cs typeface="Times New Roman" panose="02020603050405020304" pitchFamily="18" charset="0"/>
            </a:endParaRPr>
          </a:p>
        </p:txBody>
      </p:sp>
      <p:sp>
        <p:nvSpPr>
          <p:cNvPr id="56" name="正方形/長方形 55">
            <a:extLst>
              <a:ext uri="{FF2B5EF4-FFF2-40B4-BE49-F238E27FC236}">
                <a16:creationId xmlns:a16="http://schemas.microsoft.com/office/drawing/2014/main" id="{83134FBD-CC42-5928-D330-05CDDDDC600D}"/>
              </a:ext>
            </a:extLst>
          </p:cNvPr>
          <p:cNvSpPr/>
          <p:nvPr/>
        </p:nvSpPr>
        <p:spPr>
          <a:xfrm>
            <a:off x="6920835" y="2496634"/>
            <a:ext cx="1171299" cy="138499"/>
          </a:xfrm>
          <a:prstGeom prst="rect">
            <a:avLst/>
          </a:prstGeom>
          <a:noFill/>
          <a:ln>
            <a:noFill/>
          </a:ln>
        </p:spPr>
        <p:txBody>
          <a:bodyPr wrap="square" lIns="0" tIns="0" rIns="0" bIns="0">
            <a:spAutoFit/>
          </a:bodyPr>
          <a:lstStyle/>
          <a:p>
            <a:pPr algn="ctr"/>
            <a:r>
              <a:rPr lang="en-US" altLang="ja-JP" sz="900" dirty="0">
                <a:latin typeface="Times New Roman" panose="02020603050405020304" pitchFamily="18" charset="0"/>
                <a:cs typeface="Times New Roman" panose="02020603050405020304" pitchFamily="18" charset="0"/>
              </a:rPr>
              <a:t>IfcBuildingStorey_1.glb</a:t>
            </a:r>
            <a:endParaRPr lang="ja-JP" altLang="en-US" sz="900" dirty="0">
              <a:latin typeface="Times New Roman" panose="02020603050405020304" pitchFamily="18" charset="0"/>
              <a:cs typeface="Times New Roman" panose="02020603050405020304" pitchFamily="18" charset="0"/>
            </a:endParaRPr>
          </a:p>
        </p:txBody>
      </p:sp>
      <p:sp>
        <p:nvSpPr>
          <p:cNvPr id="57" name="テキスト ボックス 56">
            <a:extLst>
              <a:ext uri="{FF2B5EF4-FFF2-40B4-BE49-F238E27FC236}">
                <a16:creationId xmlns:a16="http://schemas.microsoft.com/office/drawing/2014/main" id="{FD4634C6-DFAF-78D0-8CFC-1DF5AF692D23}"/>
              </a:ext>
            </a:extLst>
          </p:cNvPr>
          <p:cNvSpPr txBox="1"/>
          <p:nvPr/>
        </p:nvSpPr>
        <p:spPr>
          <a:xfrm rot="5400000">
            <a:off x="7443763" y="2975610"/>
            <a:ext cx="153889" cy="138499"/>
          </a:xfrm>
          <a:prstGeom prst="rect">
            <a:avLst/>
          </a:prstGeom>
          <a:noFill/>
        </p:spPr>
        <p:txBody>
          <a:bodyPr wrap="square" lIns="0" tIns="0" rIns="0" bIns="0">
            <a:spAutoFit/>
          </a:bodyPr>
          <a:lstStyle/>
          <a:p>
            <a:r>
              <a:rPr lang="en-US" altLang="ja-JP" sz="900" dirty="0">
                <a:latin typeface="Times New Roman" panose="02020603050405020304" pitchFamily="18" charset="0"/>
                <a:cs typeface="Times New Roman" panose="02020603050405020304" pitchFamily="18" charset="0"/>
              </a:rPr>
              <a:t>…</a:t>
            </a:r>
            <a:endParaRPr lang="ja-JP" altLang="en-US" sz="900" dirty="0">
              <a:latin typeface="Times New Roman" panose="02020603050405020304" pitchFamily="18" charset="0"/>
              <a:cs typeface="Times New Roman" panose="02020603050405020304" pitchFamily="18" charset="0"/>
            </a:endParaRPr>
          </a:p>
        </p:txBody>
      </p:sp>
      <p:sp>
        <p:nvSpPr>
          <p:cNvPr id="58" name="正方形/長方形 57">
            <a:extLst>
              <a:ext uri="{FF2B5EF4-FFF2-40B4-BE49-F238E27FC236}">
                <a16:creationId xmlns:a16="http://schemas.microsoft.com/office/drawing/2014/main" id="{2DF45A33-61D2-A8E4-1D37-EAABF1FA8F89}"/>
              </a:ext>
            </a:extLst>
          </p:cNvPr>
          <p:cNvSpPr/>
          <p:nvPr/>
        </p:nvSpPr>
        <p:spPr>
          <a:xfrm rot="10800000">
            <a:off x="5891966" y="2429441"/>
            <a:ext cx="2271033" cy="895432"/>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正方形/長方形 58">
            <a:extLst>
              <a:ext uri="{FF2B5EF4-FFF2-40B4-BE49-F238E27FC236}">
                <a16:creationId xmlns:a16="http://schemas.microsoft.com/office/drawing/2014/main" id="{0FA517F7-880E-8FA6-6879-3F4309813A6F}"/>
              </a:ext>
            </a:extLst>
          </p:cNvPr>
          <p:cNvSpPr/>
          <p:nvPr/>
        </p:nvSpPr>
        <p:spPr>
          <a:xfrm>
            <a:off x="5975241" y="2775803"/>
            <a:ext cx="910229" cy="138499"/>
          </a:xfrm>
          <a:prstGeom prst="rect">
            <a:avLst/>
          </a:prstGeom>
          <a:noFill/>
          <a:ln>
            <a:noFill/>
          </a:ln>
        </p:spPr>
        <p:txBody>
          <a:bodyPr wrap="square" lIns="0" tIns="0" rIns="0" bIns="0">
            <a:spAutoFit/>
          </a:bodyPr>
          <a:lstStyle/>
          <a:p>
            <a:pPr algn="ctr"/>
            <a:r>
              <a:rPr lang="en-US" altLang="ja-JP" sz="900" dirty="0">
                <a:latin typeface="Times New Roman" panose="02020603050405020304" pitchFamily="18" charset="0"/>
                <a:cs typeface="Times New Roman" panose="02020603050405020304" pitchFamily="18" charset="0"/>
              </a:rPr>
              <a:t>IfcSystem_2.glb</a:t>
            </a:r>
            <a:endParaRPr lang="ja-JP" altLang="en-US" sz="900" dirty="0">
              <a:latin typeface="Times New Roman" panose="02020603050405020304" pitchFamily="18" charset="0"/>
              <a:cs typeface="Times New Roman" panose="02020603050405020304" pitchFamily="18" charset="0"/>
            </a:endParaRPr>
          </a:p>
        </p:txBody>
      </p:sp>
      <p:sp>
        <p:nvSpPr>
          <p:cNvPr id="60" name="正方形/長方形 59">
            <a:extLst>
              <a:ext uri="{FF2B5EF4-FFF2-40B4-BE49-F238E27FC236}">
                <a16:creationId xmlns:a16="http://schemas.microsoft.com/office/drawing/2014/main" id="{114506D8-7A98-97C2-5053-E460F435FD9D}"/>
              </a:ext>
            </a:extLst>
          </p:cNvPr>
          <p:cNvSpPr/>
          <p:nvPr/>
        </p:nvSpPr>
        <p:spPr>
          <a:xfrm>
            <a:off x="5974926" y="2727587"/>
            <a:ext cx="869218"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61" name="正方形/長方形 60">
            <a:extLst>
              <a:ext uri="{FF2B5EF4-FFF2-40B4-BE49-F238E27FC236}">
                <a16:creationId xmlns:a16="http://schemas.microsoft.com/office/drawing/2014/main" id="{1F84789C-58C4-B791-A8C9-A5C5571CB46E}"/>
              </a:ext>
            </a:extLst>
          </p:cNvPr>
          <p:cNvSpPr/>
          <p:nvPr/>
        </p:nvSpPr>
        <p:spPr>
          <a:xfrm>
            <a:off x="5975241" y="3116918"/>
            <a:ext cx="910229" cy="138499"/>
          </a:xfrm>
          <a:prstGeom prst="rect">
            <a:avLst/>
          </a:prstGeom>
          <a:noFill/>
          <a:ln>
            <a:noFill/>
          </a:ln>
        </p:spPr>
        <p:txBody>
          <a:bodyPr wrap="square" lIns="0" tIns="0" rIns="0" bIns="0">
            <a:spAutoFit/>
          </a:bodyPr>
          <a:lstStyle/>
          <a:p>
            <a:pPr algn="ctr"/>
            <a:r>
              <a:rPr lang="en-US" altLang="ja-JP" sz="900" dirty="0" err="1">
                <a:latin typeface="Times New Roman" panose="02020603050405020304" pitchFamily="18" charset="0"/>
                <a:cs typeface="Times New Roman" panose="02020603050405020304" pitchFamily="18" charset="0"/>
              </a:rPr>
              <a:t>IfcSystem_</a:t>
            </a:r>
            <a:r>
              <a:rPr lang="en-US" altLang="zh-CN" sz="900" dirty="0" err="1">
                <a:latin typeface="Times New Roman" panose="02020603050405020304" pitchFamily="18" charset="0"/>
                <a:cs typeface="Times New Roman" panose="02020603050405020304" pitchFamily="18" charset="0"/>
              </a:rPr>
              <a:t>n</a:t>
            </a:r>
            <a:r>
              <a:rPr lang="en-US" altLang="ja-JP" sz="900" dirty="0" err="1">
                <a:latin typeface="Times New Roman" panose="02020603050405020304" pitchFamily="18" charset="0"/>
                <a:cs typeface="Times New Roman" panose="02020603050405020304" pitchFamily="18" charset="0"/>
              </a:rPr>
              <a:t>.glb</a:t>
            </a:r>
            <a:endParaRPr lang="ja-JP" altLang="en-US" sz="900" dirty="0">
              <a:latin typeface="Times New Roman" panose="02020603050405020304" pitchFamily="18" charset="0"/>
              <a:cs typeface="Times New Roman" panose="02020603050405020304" pitchFamily="18" charset="0"/>
            </a:endParaRPr>
          </a:p>
        </p:txBody>
      </p:sp>
      <p:sp>
        <p:nvSpPr>
          <p:cNvPr id="62" name="正方形/長方形 61">
            <a:extLst>
              <a:ext uri="{FF2B5EF4-FFF2-40B4-BE49-F238E27FC236}">
                <a16:creationId xmlns:a16="http://schemas.microsoft.com/office/drawing/2014/main" id="{8EDC67A7-B01E-F7A6-063B-ACE32E433E20}"/>
              </a:ext>
            </a:extLst>
          </p:cNvPr>
          <p:cNvSpPr/>
          <p:nvPr/>
        </p:nvSpPr>
        <p:spPr>
          <a:xfrm>
            <a:off x="5974926" y="3068702"/>
            <a:ext cx="869218"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63" name="正方形/長方形 62">
            <a:extLst>
              <a:ext uri="{FF2B5EF4-FFF2-40B4-BE49-F238E27FC236}">
                <a16:creationId xmlns:a16="http://schemas.microsoft.com/office/drawing/2014/main" id="{786A3A56-A2E5-C7E3-1042-6DF8781C598A}"/>
              </a:ext>
            </a:extLst>
          </p:cNvPr>
          <p:cNvSpPr/>
          <p:nvPr/>
        </p:nvSpPr>
        <p:spPr>
          <a:xfrm>
            <a:off x="6905154" y="2461534"/>
            <a:ext cx="1177744"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64" name="正方形/長方形 63">
            <a:extLst>
              <a:ext uri="{FF2B5EF4-FFF2-40B4-BE49-F238E27FC236}">
                <a16:creationId xmlns:a16="http://schemas.microsoft.com/office/drawing/2014/main" id="{475B6F21-4932-F7B7-0C49-5BB697B879B5}"/>
              </a:ext>
            </a:extLst>
          </p:cNvPr>
          <p:cNvSpPr/>
          <p:nvPr/>
        </p:nvSpPr>
        <p:spPr>
          <a:xfrm>
            <a:off x="6922135" y="2759836"/>
            <a:ext cx="1171299" cy="138499"/>
          </a:xfrm>
          <a:prstGeom prst="rect">
            <a:avLst/>
          </a:prstGeom>
          <a:noFill/>
          <a:ln>
            <a:noFill/>
          </a:ln>
        </p:spPr>
        <p:txBody>
          <a:bodyPr wrap="square" lIns="0" tIns="0" rIns="0" bIns="0">
            <a:spAutoFit/>
          </a:bodyPr>
          <a:lstStyle/>
          <a:p>
            <a:pPr algn="ctr"/>
            <a:r>
              <a:rPr lang="en-US" altLang="ja-JP" sz="900" dirty="0">
                <a:latin typeface="Times New Roman" panose="02020603050405020304" pitchFamily="18" charset="0"/>
                <a:cs typeface="Times New Roman" panose="02020603050405020304" pitchFamily="18" charset="0"/>
              </a:rPr>
              <a:t>IfcBuildingStorey_1.glb</a:t>
            </a:r>
            <a:endParaRPr lang="ja-JP" altLang="en-US" sz="900" dirty="0">
              <a:latin typeface="Times New Roman" panose="02020603050405020304" pitchFamily="18" charset="0"/>
              <a:cs typeface="Times New Roman" panose="02020603050405020304" pitchFamily="18" charset="0"/>
            </a:endParaRPr>
          </a:p>
        </p:txBody>
      </p:sp>
      <p:sp>
        <p:nvSpPr>
          <p:cNvPr id="65" name="正方形/長方形 64">
            <a:extLst>
              <a:ext uri="{FF2B5EF4-FFF2-40B4-BE49-F238E27FC236}">
                <a16:creationId xmlns:a16="http://schemas.microsoft.com/office/drawing/2014/main" id="{0D334E06-AD0F-F962-3F16-658E1E44ECCD}"/>
              </a:ext>
            </a:extLst>
          </p:cNvPr>
          <p:cNvSpPr/>
          <p:nvPr/>
        </p:nvSpPr>
        <p:spPr>
          <a:xfrm>
            <a:off x="6906454" y="2724736"/>
            <a:ext cx="1177744"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66" name="正方形/長方形 65">
            <a:extLst>
              <a:ext uri="{FF2B5EF4-FFF2-40B4-BE49-F238E27FC236}">
                <a16:creationId xmlns:a16="http://schemas.microsoft.com/office/drawing/2014/main" id="{010107A8-2019-8D1B-3704-F840AB709734}"/>
              </a:ext>
            </a:extLst>
          </p:cNvPr>
          <p:cNvSpPr/>
          <p:nvPr/>
        </p:nvSpPr>
        <p:spPr>
          <a:xfrm>
            <a:off x="6920205" y="3097841"/>
            <a:ext cx="1171299" cy="138499"/>
          </a:xfrm>
          <a:prstGeom prst="rect">
            <a:avLst/>
          </a:prstGeom>
          <a:noFill/>
          <a:ln>
            <a:noFill/>
          </a:ln>
        </p:spPr>
        <p:txBody>
          <a:bodyPr wrap="square" lIns="0" tIns="0" rIns="0" bIns="0">
            <a:spAutoFit/>
          </a:bodyPr>
          <a:lstStyle/>
          <a:p>
            <a:pPr algn="ctr"/>
            <a:r>
              <a:rPr lang="en-US" altLang="ja-JP" sz="900" dirty="0">
                <a:latin typeface="Times New Roman" panose="02020603050405020304" pitchFamily="18" charset="0"/>
                <a:cs typeface="Times New Roman" panose="02020603050405020304" pitchFamily="18" charset="0"/>
              </a:rPr>
              <a:t>IfcBuildingStorey_1.glb</a:t>
            </a:r>
            <a:endParaRPr lang="ja-JP" altLang="en-US" sz="900" dirty="0">
              <a:latin typeface="Times New Roman" panose="02020603050405020304" pitchFamily="18" charset="0"/>
              <a:cs typeface="Times New Roman" panose="02020603050405020304" pitchFamily="18" charset="0"/>
            </a:endParaRPr>
          </a:p>
        </p:txBody>
      </p:sp>
      <p:sp>
        <p:nvSpPr>
          <p:cNvPr id="67" name="正方形/長方形 66">
            <a:extLst>
              <a:ext uri="{FF2B5EF4-FFF2-40B4-BE49-F238E27FC236}">
                <a16:creationId xmlns:a16="http://schemas.microsoft.com/office/drawing/2014/main" id="{C125F663-0413-2C1D-9E05-29CDD1F9F2FC}"/>
              </a:ext>
            </a:extLst>
          </p:cNvPr>
          <p:cNvSpPr/>
          <p:nvPr/>
        </p:nvSpPr>
        <p:spPr>
          <a:xfrm>
            <a:off x="6904524" y="3062741"/>
            <a:ext cx="1177744"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cxnSp>
        <p:nvCxnSpPr>
          <p:cNvPr id="68" name="直線コネクタ 67">
            <a:extLst>
              <a:ext uri="{FF2B5EF4-FFF2-40B4-BE49-F238E27FC236}">
                <a16:creationId xmlns:a16="http://schemas.microsoft.com/office/drawing/2014/main" id="{01474E07-7036-F82E-78DF-2C92DBA865D4}"/>
              </a:ext>
            </a:extLst>
          </p:cNvPr>
          <p:cNvCxnSpPr>
            <a:cxnSpLocks/>
          </p:cNvCxnSpPr>
          <p:nvPr/>
        </p:nvCxnSpPr>
        <p:spPr>
          <a:xfrm flipH="1">
            <a:off x="4637423" y="3398224"/>
            <a:ext cx="382637" cy="0"/>
          </a:xfrm>
          <a:prstGeom prst="line">
            <a:avLst/>
          </a:prstGeom>
        </p:spPr>
        <p:style>
          <a:lnRef idx="1">
            <a:schemeClr val="dk1"/>
          </a:lnRef>
          <a:fillRef idx="0">
            <a:schemeClr val="dk1"/>
          </a:fillRef>
          <a:effectRef idx="0">
            <a:schemeClr val="dk1"/>
          </a:effectRef>
          <a:fontRef idx="minor">
            <a:schemeClr val="tx1"/>
          </a:fontRef>
        </p:style>
      </p:cxnSp>
      <p:sp>
        <p:nvSpPr>
          <p:cNvPr id="69" name="フリーフォーム: 図形 68">
            <a:extLst>
              <a:ext uri="{FF2B5EF4-FFF2-40B4-BE49-F238E27FC236}">
                <a16:creationId xmlns:a16="http://schemas.microsoft.com/office/drawing/2014/main" id="{F49B8FC1-F343-F53C-E435-F7B4F076794D}"/>
              </a:ext>
            </a:extLst>
          </p:cNvPr>
          <p:cNvSpPr/>
          <p:nvPr/>
        </p:nvSpPr>
        <p:spPr>
          <a:xfrm flipV="1">
            <a:off x="5020060" y="3726107"/>
            <a:ext cx="894485" cy="238527"/>
          </a:xfrm>
          <a:custGeom>
            <a:avLst/>
            <a:gdLst>
              <a:gd name="connsiteX0" fmla="*/ 0 w 222015"/>
              <a:gd name="connsiteY0" fmla="*/ 308563 h 308563"/>
              <a:gd name="connsiteX1" fmla="*/ 0 w 222015"/>
              <a:gd name="connsiteY1" fmla="*/ 0 h 308563"/>
              <a:gd name="connsiteX2" fmla="*/ 222015 w 222015"/>
              <a:gd name="connsiteY2" fmla="*/ 0 h 308563"/>
            </a:gdLst>
            <a:ahLst/>
            <a:cxnLst>
              <a:cxn ang="0">
                <a:pos x="connsiteX0" y="connsiteY0"/>
              </a:cxn>
              <a:cxn ang="0">
                <a:pos x="connsiteX1" y="connsiteY1"/>
              </a:cxn>
              <a:cxn ang="0">
                <a:pos x="connsiteX2" y="connsiteY2"/>
              </a:cxn>
            </a:cxnLst>
            <a:rect l="l" t="t" r="r" b="b"/>
            <a:pathLst>
              <a:path w="222015" h="308563">
                <a:moveTo>
                  <a:pt x="0" y="308563"/>
                </a:moveTo>
                <a:lnTo>
                  <a:pt x="0" y="0"/>
                </a:lnTo>
                <a:lnTo>
                  <a:pt x="222015" y="0"/>
                </a:lnTo>
              </a:path>
            </a:pathLst>
          </a:custGeom>
          <a:ln>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0" name="フリーフォーム: 図形 69">
            <a:extLst>
              <a:ext uri="{FF2B5EF4-FFF2-40B4-BE49-F238E27FC236}">
                <a16:creationId xmlns:a16="http://schemas.microsoft.com/office/drawing/2014/main" id="{3130851C-4F49-DBB0-A3C8-16F97E3D8FFA}"/>
              </a:ext>
            </a:extLst>
          </p:cNvPr>
          <p:cNvSpPr/>
          <p:nvPr/>
        </p:nvSpPr>
        <p:spPr>
          <a:xfrm>
            <a:off x="5020697" y="2832125"/>
            <a:ext cx="884555" cy="895437"/>
          </a:xfrm>
          <a:custGeom>
            <a:avLst/>
            <a:gdLst>
              <a:gd name="connsiteX0" fmla="*/ 0 w 222015"/>
              <a:gd name="connsiteY0" fmla="*/ 308563 h 308563"/>
              <a:gd name="connsiteX1" fmla="*/ 0 w 222015"/>
              <a:gd name="connsiteY1" fmla="*/ 0 h 308563"/>
              <a:gd name="connsiteX2" fmla="*/ 222015 w 222015"/>
              <a:gd name="connsiteY2" fmla="*/ 0 h 308563"/>
            </a:gdLst>
            <a:ahLst/>
            <a:cxnLst>
              <a:cxn ang="0">
                <a:pos x="connsiteX0" y="connsiteY0"/>
              </a:cxn>
              <a:cxn ang="0">
                <a:pos x="connsiteX1" y="connsiteY1"/>
              </a:cxn>
              <a:cxn ang="0">
                <a:pos x="connsiteX2" y="connsiteY2"/>
              </a:cxn>
            </a:cxnLst>
            <a:rect l="l" t="t" r="r" b="b"/>
            <a:pathLst>
              <a:path w="222015" h="308563">
                <a:moveTo>
                  <a:pt x="0" y="308563"/>
                </a:moveTo>
                <a:lnTo>
                  <a:pt x="0" y="0"/>
                </a:lnTo>
                <a:lnTo>
                  <a:pt x="222015" y="0"/>
                </a:lnTo>
              </a:path>
            </a:pathLst>
          </a:custGeom>
          <a:ln>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3" name="正方形/長方形 72">
            <a:extLst>
              <a:ext uri="{FF2B5EF4-FFF2-40B4-BE49-F238E27FC236}">
                <a16:creationId xmlns:a16="http://schemas.microsoft.com/office/drawing/2014/main" id="{3E30B4EB-E703-520E-5477-AADEC84910E4}"/>
              </a:ext>
            </a:extLst>
          </p:cNvPr>
          <p:cNvSpPr/>
          <p:nvPr/>
        </p:nvSpPr>
        <p:spPr>
          <a:xfrm>
            <a:off x="5082053" y="2605948"/>
            <a:ext cx="761842" cy="153888"/>
          </a:xfrm>
          <a:prstGeom prst="rect">
            <a:avLst/>
          </a:prstGeom>
          <a:solidFill>
            <a:schemeClr val="bg1"/>
          </a:solidFill>
          <a:ln>
            <a:noFill/>
          </a:ln>
        </p:spPr>
        <p:txBody>
          <a:bodyPr wrap="square" lIns="0" tIns="0" rIns="0" bIns="0">
            <a:spAutoFit/>
          </a:bodyPr>
          <a:lstStyle/>
          <a:p>
            <a:r>
              <a:rPr lang="en-US" altLang="ja-JP" sz="1000" dirty="0">
                <a:latin typeface="Times New Roman" panose="02020603050405020304" pitchFamily="18" charset="0"/>
                <a:cs typeface="Times New Roman" panose="02020603050405020304" pitchFamily="18" charset="0"/>
              </a:rPr>
              <a:t>Geometry data</a:t>
            </a:r>
          </a:p>
        </p:txBody>
      </p:sp>
      <p:sp>
        <p:nvSpPr>
          <p:cNvPr id="74" name="正方形/長方形 73">
            <a:extLst>
              <a:ext uri="{FF2B5EF4-FFF2-40B4-BE49-F238E27FC236}">
                <a16:creationId xmlns:a16="http://schemas.microsoft.com/office/drawing/2014/main" id="{6EC7F9B3-EE6A-5BDC-1BE5-3F6165D5CEC1}"/>
              </a:ext>
            </a:extLst>
          </p:cNvPr>
          <p:cNvSpPr/>
          <p:nvPr/>
        </p:nvSpPr>
        <p:spPr>
          <a:xfrm>
            <a:off x="5093097" y="4015943"/>
            <a:ext cx="761842" cy="153888"/>
          </a:xfrm>
          <a:prstGeom prst="rect">
            <a:avLst/>
          </a:prstGeom>
          <a:solidFill>
            <a:schemeClr val="bg1"/>
          </a:solidFill>
          <a:ln>
            <a:noFill/>
          </a:ln>
        </p:spPr>
        <p:txBody>
          <a:bodyPr wrap="square" lIns="0" tIns="0" rIns="0" bIns="0">
            <a:spAutoFit/>
          </a:bodyPr>
          <a:lstStyle/>
          <a:p>
            <a:r>
              <a:rPr lang="en-US" altLang="ja-JP" sz="1000" dirty="0">
                <a:latin typeface="Times New Roman" panose="02020603050405020304" pitchFamily="18" charset="0"/>
                <a:cs typeface="Times New Roman" panose="02020603050405020304" pitchFamily="18" charset="0"/>
              </a:rPr>
              <a:t>Semantic data</a:t>
            </a:r>
          </a:p>
        </p:txBody>
      </p:sp>
      <p:sp>
        <p:nvSpPr>
          <p:cNvPr id="75" name="正方形/長方形 74">
            <a:extLst>
              <a:ext uri="{FF2B5EF4-FFF2-40B4-BE49-F238E27FC236}">
                <a16:creationId xmlns:a16="http://schemas.microsoft.com/office/drawing/2014/main" id="{1F2565FE-042D-B5F9-3FE5-FDD37F819470}"/>
              </a:ext>
            </a:extLst>
          </p:cNvPr>
          <p:cNvSpPr/>
          <p:nvPr/>
        </p:nvSpPr>
        <p:spPr>
          <a:xfrm>
            <a:off x="5988842" y="3566191"/>
            <a:ext cx="910229" cy="138499"/>
          </a:xfrm>
          <a:prstGeom prst="rect">
            <a:avLst/>
          </a:prstGeom>
          <a:noFill/>
          <a:ln>
            <a:noFill/>
          </a:ln>
        </p:spPr>
        <p:txBody>
          <a:bodyPr wrap="square" lIns="0" tIns="0" rIns="0" bIns="0">
            <a:spAutoFit/>
          </a:bodyPr>
          <a:lstStyle/>
          <a:p>
            <a:pPr algn="ctr"/>
            <a:r>
              <a:rPr lang="en-US" altLang="ja-JP" sz="900" dirty="0">
                <a:latin typeface="Times New Roman" panose="02020603050405020304" pitchFamily="18" charset="0"/>
                <a:cs typeface="Times New Roman" panose="02020603050405020304" pitchFamily="18" charset="0"/>
              </a:rPr>
              <a:t>IfcSystem_1. doc</a:t>
            </a:r>
            <a:endParaRPr lang="ja-JP" altLang="en-US" sz="900" dirty="0">
              <a:latin typeface="Times New Roman" panose="02020603050405020304" pitchFamily="18" charset="0"/>
              <a:cs typeface="Times New Roman" panose="02020603050405020304" pitchFamily="18" charset="0"/>
            </a:endParaRPr>
          </a:p>
        </p:txBody>
      </p:sp>
      <p:sp>
        <p:nvSpPr>
          <p:cNvPr id="76" name="正方形/長方形 75">
            <a:extLst>
              <a:ext uri="{FF2B5EF4-FFF2-40B4-BE49-F238E27FC236}">
                <a16:creationId xmlns:a16="http://schemas.microsoft.com/office/drawing/2014/main" id="{32AB9C1A-7127-0A24-9CF8-D1C4B09FDF6E}"/>
              </a:ext>
            </a:extLst>
          </p:cNvPr>
          <p:cNvSpPr/>
          <p:nvPr/>
        </p:nvSpPr>
        <p:spPr>
          <a:xfrm>
            <a:off x="5988527" y="3517975"/>
            <a:ext cx="869218"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77" name="テキスト ボックス 76">
            <a:extLst>
              <a:ext uri="{FF2B5EF4-FFF2-40B4-BE49-F238E27FC236}">
                <a16:creationId xmlns:a16="http://schemas.microsoft.com/office/drawing/2014/main" id="{42B93A4F-6CC4-95B1-1021-721FCFC60C76}"/>
              </a:ext>
            </a:extLst>
          </p:cNvPr>
          <p:cNvSpPr txBox="1"/>
          <p:nvPr/>
        </p:nvSpPr>
        <p:spPr>
          <a:xfrm rot="5400000">
            <a:off x="6403633" y="4033082"/>
            <a:ext cx="153889" cy="138499"/>
          </a:xfrm>
          <a:prstGeom prst="rect">
            <a:avLst/>
          </a:prstGeom>
          <a:noFill/>
        </p:spPr>
        <p:txBody>
          <a:bodyPr wrap="square" lIns="0" tIns="0" rIns="0" bIns="0">
            <a:spAutoFit/>
          </a:bodyPr>
          <a:lstStyle/>
          <a:p>
            <a:r>
              <a:rPr lang="en-US" altLang="ja-JP" sz="900" dirty="0">
                <a:latin typeface="Times New Roman" panose="02020603050405020304" pitchFamily="18" charset="0"/>
                <a:cs typeface="Times New Roman" panose="02020603050405020304" pitchFamily="18" charset="0"/>
              </a:rPr>
              <a:t>…</a:t>
            </a:r>
            <a:endParaRPr lang="ja-JP" altLang="en-US" sz="900" dirty="0">
              <a:latin typeface="Times New Roman" panose="02020603050405020304" pitchFamily="18" charset="0"/>
              <a:cs typeface="Times New Roman" panose="02020603050405020304" pitchFamily="18" charset="0"/>
            </a:endParaRPr>
          </a:p>
        </p:txBody>
      </p:sp>
      <p:sp>
        <p:nvSpPr>
          <p:cNvPr id="78" name="正方形/長方形 77">
            <a:extLst>
              <a:ext uri="{FF2B5EF4-FFF2-40B4-BE49-F238E27FC236}">
                <a16:creationId xmlns:a16="http://schemas.microsoft.com/office/drawing/2014/main" id="{BED135AC-B6C3-C9AA-127F-42A273680F41}"/>
              </a:ext>
            </a:extLst>
          </p:cNvPr>
          <p:cNvSpPr/>
          <p:nvPr/>
        </p:nvSpPr>
        <p:spPr>
          <a:xfrm>
            <a:off x="6934121" y="3556694"/>
            <a:ext cx="1171299" cy="138499"/>
          </a:xfrm>
          <a:prstGeom prst="rect">
            <a:avLst/>
          </a:prstGeom>
          <a:noFill/>
          <a:ln>
            <a:noFill/>
          </a:ln>
        </p:spPr>
        <p:txBody>
          <a:bodyPr wrap="square" lIns="0" tIns="0" rIns="0" bIns="0">
            <a:spAutoFit/>
          </a:bodyPr>
          <a:lstStyle/>
          <a:p>
            <a:pPr algn="ctr"/>
            <a:r>
              <a:rPr lang="en-US" altLang="ja-JP" sz="900" dirty="0">
                <a:latin typeface="Times New Roman" panose="02020603050405020304" pitchFamily="18" charset="0"/>
                <a:cs typeface="Times New Roman" panose="02020603050405020304" pitchFamily="18" charset="0"/>
              </a:rPr>
              <a:t>IfcBuildingStorey_1. doc</a:t>
            </a:r>
            <a:endParaRPr lang="ja-JP" altLang="en-US" sz="900" dirty="0">
              <a:latin typeface="Times New Roman" panose="02020603050405020304" pitchFamily="18" charset="0"/>
              <a:cs typeface="Times New Roman" panose="02020603050405020304" pitchFamily="18" charset="0"/>
            </a:endParaRPr>
          </a:p>
        </p:txBody>
      </p:sp>
      <p:sp>
        <p:nvSpPr>
          <p:cNvPr id="79" name="テキスト ボックス 78">
            <a:extLst>
              <a:ext uri="{FF2B5EF4-FFF2-40B4-BE49-F238E27FC236}">
                <a16:creationId xmlns:a16="http://schemas.microsoft.com/office/drawing/2014/main" id="{2EC515CE-C1E2-AFFA-DB54-8055D4D7A8AB}"/>
              </a:ext>
            </a:extLst>
          </p:cNvPr>
          <p:cNvSpPr txBox="1"/>
          <p:nvPr/>
        </p:nvSpPr>
        <p:spPr>
          <a:xfrm rot="5400000">
            <a:off x="7457049" y="4035670"/>
            <a:ext cx="153889" cy="138499"/>
          </a:xfrm>
          <a:prstGeom prst="rect">
            <a:avLst/>
          </a:prstGeom>
          <a:noFill/>
        </p:spPr>
        <p:txBody>
          <a:bodyPr wrap="square" lIns="0" tIns="0" rIns="0" bIns="0">
            <a:spAutoFit/>
          </a:bodyPr>
          <a:lstStyle/>
          <a:p>
            <a:r>
              <a:rPr lang="en-US" altLang="ja-JP" sz="900" dirty="0">
                <a:latin typeface="Times New Roman" panose="02020603050405020304" pitchFamily="18" charset="0"/>
                <a:cs typeface="Times New Roman" panose="02020603050405020304" pitchFamily="18" charset="0"/>
              </a:rPr>
              <a:t>…</a:t>
            </a:r>
            <a:endParaRPr lang="ja-JP" altLang="en-US" sz="900" dirty="0">
              <a:latin typeface="Times New Roman" panose="02020603050405020304" pitchFamily="18" charset="0"/>
              <a:cs typeface="Times New Roman" panose="02020603050405020304" pitchFamily="18" charset="0"/>
            </a:endParaRPr>
          </a:p>
        </p:txBody>
      </p:sp>
      <p:sp>
        <p:nvSpPr>
          <p:cNvPr id="80" name="正方形/長方形 79">
            <a:extLst>
              <a:ext uri="{FF2B5EF4-FFF2-40B4-BE49-F238E27FC236}">
                <a16:creationId xmlns:a16="http://schemas.microsoft.com/office/drawing/2014/main" id="{05622764-4B20-72F1-5214-F477FC2B8C0F}"/>
              </a:ext>
            </a:extLst>
          </p:cNvPr>
          <p:cNvSpPr/>
          <p:nvPr/>
        </p:nvSpPr>
        <p:spPr>
          <a:xfrm rot="10800000">
            <a:off x="5905252" y="3489501"/>
            <a:ext cx="2271033" cy="895432"/>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正方形/長方形 80">
            <a:extLst>
              <a:ext uri="{FF2B5EF4-FFF2-40B4-BE49-F238E27FC236}">
                <a16:creationId xmlns:a16="http://schemas.microsoft.com/office/drawing/2014/main" id="{A7EB7E34-A2D0-7C43-10C8-0DB09A663467}"/>
              </a:ext>
            </a:extLst>
          </p:cNvPr>
          <p:cNvSpPr/>
          <p:nvPr/>
        </p:nvSpPr>
        <p:spPr>
          <a:xfrm>
            <a:off x="5988527" y="3835863"/>
            <a:ext cx="910229" cy="138499"/>
          </a:xfrm>
          <a:prstGeom prst="rect">
            <a:avLst/>
          </a:prstGeom>
          <a:noFill/>
          <a:ln>
            <a:noFill/>
          </a:ln>
        </p:spPr>
        <p:txBody>
          <a:bodyPr wrap="square" lIns="0" tIns="0" rIns="0" bIns="0">
            <a:spAutoFit/>
          </a:bodyPr>
          <a:lstStyle/>
          <a:p>
            <a:pPr algn="ctr"/>
            <a:r>
              <a:rPr lang="en-US" altLang="ja-JP" sz="900" dirty="0">
                <a:latin typeface="Times New Roman" panose="02020603050405020304" pitchFamily="18" charset="0"/>
                <a:cs typeface="Times New Roman" panose="02020603050405020304" pitchFamily="18" charset="0"/>
              </a:rPr>
              <a:t>IfcSystem_2. doc</a:t>
            </a:r>
            <a:endParaRPr lang="ja-JP" altLang="en-US" sz="900" dirty="0">
              <a:latin typeface="Times New Roman" panose="02020603050405020304" pitchFamily="18" charset="0"/>
              <a:cs typeface="Times New Roman" panose="02020603050405020304" pitchFamily="18" charset="0"/>
            </a:endParaRPr>
          </a:p>
        </p:txBody>
      </p:sp>
      <p:sp>
        <p:nvSpPr>
          <p:cNvPr id="82" name="正方形/長方形 81">
            <a:extLst>
              <a:ext uri="{FF2B5EF4-FFF2-40B4-BE49-F238E27FC236}">
                <a16:creationId xmlns:a16="http://schemas.microsoft.com/office/drawing/2014/main" id="{F5DB0B3E-C523-4BE5-706D-1E00FB3703C5}"/>
              </a:ext>
            </a:extLst>
          </p:cNvPr>
          <p:cNvSpPr/>
          <p:nvPr/>
        </p:nvSpPr>
        <p:spPr>
          <a:xfrm>
            <a:off x="5988212" y="3787647"/>
            <a:ext cx="869218"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83" name="正方形/長方形 82">
            <a:extLst>
              <a:ext uri="{FF2B5EF4-FFF2-40B4-BE49-F238E27FC236}">
                <a16:creationId xmlns:a16="http://schemas.microsoft.com/office/drawing/2014/main" id="{445D30B6-92E3-AEC0-B903-96358DD6D755}"/>
              </a:ext>
            </a:extLst>
          </p:cNvPr>
          <p:cNvSpPr/>
          <p:nvPr/>
        </p:nvSpPr>
        <p:spPr>
          <a:xfrm>
            <a:off x="5988527" y="4176978"/>
            <a:ext cx="910229" cy="138499"/>
          </a:xfrm>
          <a:prstGeom prst="rect">
            <a:avLst/>
          </a:prstGeom>
          <a:noFill/>
          <a:ln>
            <a:noFill/>
          </a:ln>
        </p:spPr>
        <p:txBody>
          <a:bodyPr wrap="square" lIns="0" tIns="0" rIns="0" bIns="0">
            <a:spAutoFit/>
          </a:bodyPr>
          <a:lstStyle/>
          <a:p>
            <a:pPr algn="ctr"/>
            <a:r>
              <a:rPr lang="en-US" altLang="ja-JP" sz="900" dirty="0" err="1">
                <a:latin typeface="Times New Roman" panose="02020603050405020304" pitchFamily="18" charset="0"/>
                <a:cs typeface="Times New Roman" panose="02020603050405020304" pitchFamily="18" charset="0"/>
              </a:rPr>
              <a:t>IfcSystem_</a:t>
            </a:r>
            <a:r>
              <a:rPr lang="en-US" altLang="zh-CN" sz="900" dirty="0" err="1">
                <a:latin typeface="Times New Roman" panose="02020603050405020304" pitchFamily="18" charset="0"/>
                <a:cs typeface="Times New Roman" panose="02020603050405020304" pitchFamily="18" charset="0"/>
              </a:rPr>
              <a:t>n</a:t>
            </a:r>
            <a:r>
              <a:rPr lang="en-US" altLang="ja-JP" sz="900" dirty="0">
                <a:latin typeface="Times New Roman" panose="02020603050405020304" pitchFamily="18" charset="0"/>
                <a:cs typeface="Times New Roman" panose="02020603050405020304" pitchFamily="18" charset="0"/>
              </a:rPr>
              <a:t>. doc</a:t>
            </a:r>
            <a:endParaRPr lang="ja-JP" altLang="en-US" sz="900" dirty="0">
              <a:latin typeface="Times New Roman" panose="02020603050405020304" pitchFamily="18" charset="0"/>
              <a:cs typeface="Times New Roman" panose="02020603050405020304" pitchFamily="18" charset="0"/>
            </a:endParaRPr>
          </a:p>
        </p:txBody>
      </p:sp>
      <p:sp>
        <p:nvSpPr>
          <p:cNvPr id="84" name="正方形/長方形 83">
            <a:extLst>
              <a:ext uri="{FF2B5EF4-FFF2-40B4-BE49-F238E27FC236}">
                <a16:creationId xmlns:a16="http://schemas.microsoft.com/office/drawing/2014/main" id="{0CE2A543-6E0F-F7A8-A779-2FAEB9CA53CE}"/>
              </a:ext>
            </a:extLst>
          </p:cNvPr>
          <p:cNvSpPr/>
          <p:nvPr/>
        </p:nvSpPr>
        <p:spPr>
          <a:xfrm>
            <a:off x="5988212" y="4128762"/>
            <a:ext cx="869218"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85" name="正方形/長方形 84">
            <a:extLst>
              <a:ext uri="{FF2B5EF4-FFF2-40B4-BE49-F238E27FC236}">
                <a16:creationId xmlns:a16="http://schemas.microsoft.com/office/drawing/2014/main" id="{C54B3108-66C7-F7CE-D07C-08F3F33B1C50}"/>
              </a:ext>
            </a:extLst>
          </p:cNvPr>
          <p:cNvSpPr/>
          <p:nvPr/>
        </p:nvSpPr>
        <p:spPr>
          <a:xfrm>
            <a:off x="6918440" y="3521594"/>
            <a:ext cx="1177744"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86" name="正方形/長方形 85">
            <a:extLst>
              <a:ext uri="{FF2B5EF4-FFF2-40B4-BE49-F238E27FC236}">
                <a16:creationId xmlns:a16="http://schemas.microsoft.com/office/drawing/2014/main" id="{64734FC8-5A44-8D8E-F0AE-466D02473FF4}"/>
              </a:ext>
            </a:extLst>
          </p:cNvPr>
          <p:cNvSpPr/>
          <p:nvPr/>
        </p:nvSpPr>
        <p:spPr>
          <a:xfrm>
            <a:off x="6935421" y="3819896"/>
            <a:ext cx="1171299" cy="138499"/>
          </a:xfrm>
          <a:prstGeom prst="rect">
            <a:avLst/>
          </a:prstGeom>
          <a:noFill/>
          <a:ln>
            <a:noFill/>
          </a:ln>
        </p:spPr>
        <p:txBody>
          <a:bodyPr wrap="square" lIns="0" tIns="0" rIns="0" bIns="0">
            <a:spAutoFit/>
          </a:bodyPr>
          <a:lstStyle/>
          <a:p>
            <a:pPr algn="ctr"/>
            <a:r>
              <a:rPr lang="en-US" altLang="ja-JP" sz="900" dirty="0">
                <a:latin typeface="Times New Roman" panose="02020603050405020304" pitchFamily="18" charset="0"/>
                <a:cs typeface="Times New Roman" panose="02020603050405020304" pitchFamily="18" charset="0"/>
              </a:rPr>
              <a:t>IfcBuildingStorey_1. doc</a:t>
            </a:r>
            <a:endParaRPr lang="ja-JP" altLang="en-US" sz="900" dirty="0">
              <a:latin typeface="Times New Roman" panose="02020603050405020304" pitchFamily="18" charset="0"/>
              <a:cs typeface="Times New Roman" panose="02020603050405020304" pitchFamily="18" charset="0"/>
            </a:endParaRPr>
          </a:p>
        </p:txBody>
      </p:sp>
      <p:sp>
        <p:nvSpPr>
          <p:cNvPr id="87" name="正方形/長方形 86">
            <a:extLst>
              <a:ext uri="{FF2B5EF4-FFF2-40B4-BE49-F238E27FC236}">
                <a16:creationId xmlns:a16="http://schemas.microsoft.com/office/drawing/2014/main" id="{12E3D6DF-3849-3A27-BD79-56AD842D8848}"/>
              </a:ext>
            </a:extLst>
          </p:cNvPr>
          <p:cNvSpPr/>
          <p:nvPr/>
        </p:nvSpPr>
        <p:spPr>
          <a:xfrm>
            <a:off x="6919740" y="3784796"/>
            <a:ext cx="1177744"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88" name="正方形/長方形 87">
            <a:extLst>
              <a:ext uri="{FF2B5EF4-FFF2-40B4-BE49-F238E27FC236}">
                <a16:creationId xmlns:a16="http://schemas.microsoft.com/office/drawing/2014/main" id="{14D633DE-639D-9C8E-60EE-EEE4515B575B}"/>
              </a:ext>
            </a:extLst>
          </p:cNvPr>
          <p:cNvSpPr/>
          <p:nvPr/>
        </p:nvSpPr>
        <p:spPr>
          <a:xfrm>
            <a:off x="6933491" y="4157901"/>
            <a:ext cx="1171299" cy="138499"/>
          </a:xfrm>
          <a:prstGeom prst="rect">
            <a:avLst/>
          </a:prstGeom>
          <a:noFill/>
          <a:ln>
            <a:noFill/>
          </a:ln>
        </p:spPr>
        <p:txBody>
          <a:bodyPr wrap="square" lIns="0" tIns="0" rIns="0" bIns="0">
            <a:spAutoFit/>
          </a:bodyPr>
          <a:lstStyle/>
          <a:p>
            <a:pPr algn="ctr"/>
            <a:r>
              <a:rPr lang="en-US" altLang="ja-JP" sz="900" dirty="0">
                <a:latin typeface="Times New Roman" panose="02020603050405020304" pitchFamily="18" charset="0"/>
                <a:cs typeface="Times New Roman" panose="02020603050405020304" pitchFamily="18" charset="0"/>
              </a:rPr>
              <a:t>IfcBuildingStorey_1. doc</a:t>
            </a:r>
            <a:endParaRPr lang="ja-JP" altLang="en-US" sz="900" dirty="0">
              <a:latin typeface="Times New Roman" panose="02020603050405020304" pitchFamily="18" charset="0"/>
              <a:cs typeface="Times New Roman" panose="02020603050405020304" pitchFamily="18" charset="0"/>
            </a:endParaRPr>
          </a:p>
        </p:txBody>
      </p:sp>
      <p:sp>
        <p:nvSpPr>
          <p:cNvPr id="89" name="正方形/長方形 88">
            <a:extLst>
              <a:ext uri="{FF2B5EF4-FFF2-40B4-BE49-F238E27FC236}">
                <a16:creationId xmlns:a16="http://schemas.microsoft.com/office/drawing/2014/main" id="{3C09DFA7-77C4-31D1-53A3-2D536FC87DB9}"/>
              </a:ext>
            </a:extLst>
          </p:cNvPr>
          <p:cNvSpPr/>
          <p:nvPr/>
        </p:nvSpPr>
        <p:spPr>
          <a:xfrm>
            <a:off x="6917810" y="4122801"/>
            <a:ext cx="1177744" cy="230945"/>
          </a:xfrm>
          <a:prstGeom prst="rect">
            <a:avLst/>
          </a:prstGeom>
          <a:noFill/>
          <a:ln w="63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90" name="テキスト ボックス 89">
            <a:extLst>
              <a:ext uri="{FF2B5EF4-FFF2-40B4-BE49-F238E27FC236}">
                <a16:creationId xmlns:a16="http://schemas.microsoft.com/office/drawing/2014/main" id="{08170F2C-A204-7C5D-D2A1-75A5C5B64B79}"/>
              </a:ext>
            </a:extLst>
          </p:cNvPr>
          <p:cNvSpPr txBox="1"/>
          <p:nvPr/>
        </p:nvSpPr>
        <p:spPr>
          <a:xfrm>
            <a:off x="6238517" y="4356604"/>
            <a:ext cx="1828890" cy="276999"/>
          </a:xfrm>
          <a:prstGeom prst="rect">
            <a:avLst/>
          </a:prstGeom>
          <a:noFill/>
        </p:spPr>
        <p:txBody>
          <a:bodyPr wrap="square">
            <a:spAutoFit/>
          </a:bodyPr>
          <a:lstStyle/>
          <a:p>
            <a:pPr algn="ctr"/>
            <a:r>
              <a:rPr lang="en-US" altLang="zh-CN" sz="1200" b="1" kern="100" dirty="0">
                <a:latin typeface="Times New Roman" panose="02020603050405020304" pitchFamily="18" charset="0"/>
                <a:ea typeface="游明朝" panose="02020400000000000000" pitchFamily="18" charset="-128"/>
                <a:cs typeface="Times New Roman" panose="02020603050405020304" pitchFamily="18" charset="0"/>
              </a:rPr>
              <a:t>Document(</a:t>
            </a:r>
            <a:r>
              <a:rPr lang="en-US" altLang="zh-CN" sz="1200" b="1" kern="100" dirty="0" err="1">
                <a:latin typeface="Times New Roman" panose="02020603050405020304" pitchFamily="18" charset="0"/>
                <a:ea typeface="游明朝" panose="02020400000000000000" pitchFamily="18" charset="-128"/>
                <a:cs typeface="Times New Roman" panose="02020603050405020304" pitchFamily="18" charset="0"/>
              </a:rPr>
              <a:t>ArangoDB</a:t>
            </a:r>
            <a:r>
              <a:rPr lang="en-US" altLang="zh-CN" sz="1200" b="1" kern="100" dirty="0">
                <a:latin typeface="Times New Roman" panose="02020603050405020304" pitchFamily="18" charset="0"/>
                <a:ea typeface="游明朝" panose="02020400000000000000" pitchFamily="18" charset="-128"/>
                <a:cs typeface="Times New Roman" panose="02020603050405020304" pitchFamily="18" charset="0"/>
              </a:rPr>
              <a:t>)</a:t>
            </a:r>
            <a:endParaRPr lang="ja-JP" altLang="en-US" sz="1200" dirty="0">
              <a:latin typeface="Times New Roman" panose="02020603050405020304" pitchFamily="18" charset="0"/>
              <a:cs typeface="Times New Roman" panose="02020603050405020304" pitchFamily="18" charset="0"/>
            </a:endParaRPr>
          </a:p>
        </p:txBody>
      </p:sp>
      <p:sp>
        <p:nvSpPr>
          <p:cNvPr id="93" name="正方形/長方形 92">
            <a:extLst>
              <a:ext uri="{FF2B5EF4-FFF2-40B4-BE49-F238E27FC236}">
                <a16:creationId xmlns:a16="http://schemas.microsoft.com/office/drawing/2014/main" id="{CE9F2F6F-FD11-0405-B95F-9E4F75293BCB}"/>
              </a:ext>
            </a:extLst>
          </p:cNvPr>
          <p:cNvSpPr/>
          <p:nvPr/>
        </p:nvSpPr>
        <p:spPr>
          <a:xfrm>
            <a:off x="9417443" y="3051094"/>
            <a:ext cx="1058541" cy="430887"/>
          </a:xfrm>
          <a:prstGeom prst="rect">
            <a:avLst/>
          </a:prstGeom>
          <a:solidFill>
            <a:schemeClr val="bg1"/>
          </a:solidFill>
          <a:ln>
            <a:noFill/>
          </a:ln>
        </p:spPr>
        <p:txBody>
          <a:bodyPr wrap="square" lIns="0" tIns="0" rIns="0" bIns="0">
            <a:spAutoFit/>
          </a:bodyPr>
          <a:lstStyle/>
          <a:p>
            <a:pPr algn="ctr"/>
            <a:r>
              <a:rPr lang="en-US" altLang="ja-JP" sz="1400" dirty="0">
                <a:latin typeface="Times New Roman" panose="02020603050405020304" pitchFamily="18" charset="0"/>
                <a:cs typeface="Times New Roman" panose="02020603050405020304" pitchFamily="18" charset="0"/>
              </a:rPr>
              <a:t>Web3D</a:t>
            </a:r>
          </a:p>
          <a:p>
            <a:pPr algn="ctr"/>
            <a:r>
              <a:rPr lang="en-US" altLang="ja-JP" sz="1400" dirty="0">
                <a:latin typeface="Times New Roman" panose="02020603050405020304" pitchFamily="18" charset="0"/>
                <a:cs typeface="Times New Roman" panose="02020603050405020304" pitchFamily="18" charset="0"/>
              </a:rPr>
              <a:t> visualization</a:t>
            </a:r>
          </a:p>
        </p:txBody>
      </p:sp>
      <p:sp>
        <p:nvSpPr>
          <p:cNvPr id="94" name="正方形/長方形 93">
            <a:extLst>
              <a:ext uri="{FF2B5EF4-FFF2-40B4-BE49-F238E27FC236}">
                <a16:creationId xmlns:a16="http://schemas.microsoft.com/office/drawing/2014/main" id="{617CBFE1-9679-B301-4118-959673DAAC9E}"/>
              </a:ext>
            </a:extLst>
          </p:cNvPr>
          <p:cNvSpPr/>
          <p:nvPr/>
        </p:nvSpPr>
        <p:spPr>
          <a:xfrm>
            <a:off x="9455001" y="2993462"/>
            <a:ext cx="1020983" cy="555247"/>
          </a:xfrm>
          <a:prstGeom prst="rect">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テキスト ボックス 98">
            <a:extLst>
              <a:ext uri="{FF2B5EF4-FFF2-40B4-BE49-F238E27FC236}">
                <a16:creationId xmlns:a16="http://schemas.microsoft.com/office/drawing/2014/main" id="{31394754-9D30-728A-5872-086100496612}"/>
              </a:ext>
            </a:extLst>
          </p:cNvPr>
          <p:cNvSpPr txBox="1"/>
          <p:nvPr/>
        </p:nvSpPr>
        <p:spPr>
          <a:xfrm>
            <a:off x="6863828" y="2180804"/>
            <a:ext cx="522508" cy="276999"/>
          </a:xfrm>
          <a:prstGeom prst="rect">
            <a:avLst/>
          </a:prstGeom>
          <a:noFill/>
        </p:spPr>
        <p:txBody>
          <a:bodyPr wrap="square">
            <a:spAutoFit/>
          </a:bodyPr>
          <a:lstStyle/>
          <a:p>
            <a:r>
              <a:rPr lang="en-US" altLang="zh-CN" sz="1200" b="1" kern="100" dirty="0">
                <a:latin typeface="Times New Roman" panose="02020603050405020304" pitchFamily="18" charset="0"/>
                <a:ea typeface="游明朝" panose="02020400000000000000" pitchFamily="18" charset="-128"/>
                <a:cs typeface="Times New Roman" panose="02020603050405020304" pitchFamily="18" charset="0"/>
              </a:rPr>
              <a:t>GLB</a:t>
            </a:r>
            <a:endParaRPr lang="ja-JP" altLang="en-US" sz="1200" b="1" kern="100" dirty="0">
              <a:latin typeface="Times New Roman" panose="02020603050405020304" pitchFamily="18" charset="0"/>
              <a:ea typeface="游明朝" panose="02020400000000000000" pitchFamily="18" charset="-128"/>
              <a:cs typeface="Times New Roman" panose="02020603050405020304" pitchFamily="18" charset="0"/>
            </a:endParaRPr>
          </a:p>
        </p:txBody>
      </p:sp>
      <p:cxnSp>
        <p:nvCxnSpPr>
          <p:cNvPr id="100" name="直線矢印コネクタ 99">
            <a:extLst>
              <a:ext uri="{FF2B5EF4-FFF2-40B4-BE49-F238E27FC236}">
                <a16:creationId xmlns:a16="http://schemas.microsoft.com/office/drawing/2014/main" id="{CF45CE90-9380-25A0-FC5F-26CC16D23FE4}"/>
              </a:ext>
            </a:extLst>
          </p:cNvPr>
          <p:cNvCxnSpPr>
            <a:cxnSpLocks/>
          </p:cNvCxnSpPr>
          <p:nvPr/>
        </p:nvCxnSpPr>
        <p:spPr>
          <a:xfrm>
            <a:off x="8253755" y="3259524"/>
            <a:ext cx="117065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1" name="フリーフォーム: 図形 100">
            <a:extLst>
              <a:ext uri="{FF2B5EF4-FFF2-40B4-BE49-F238E27FC236}">
                <a16:creationId xmlns:a16="http://schemas.microsoft.com/office/drawing/2014/main" id="{A898712C-CCD8-4331-A596-1FB06C75CB67}"/>
              </a:ext>
            </a:extLst>
          </p:cNvPr>
          <p:cNvSpPr/>
          <p:nvPr/>
        </p:nvSpPr>
        <p:spPr>
          <a:xfrm>
            <a:off x="8176600" y="2688863"/>
            <a:ext cx="77155" cy="1269532"/>
          </a:xfrm>
          <a:custGeom>
            <a:avLst/>
            <a:gdLst>
              <a:gd name="connsiteX0" fmla="*/ 0 w 452582"/>
              <a:gd name="connsiteY0" fmla="*/ 0 h 1607127"/>
              <a:gd name="connsiteX1" fmla="*/ 452582 w 452582"/>
              <a:gd name="connsiteY1" fmla="*/ 0 h 1607127"/>
              <a:gd name="connsiteX2" fmla="*/ 452582 w 452582"/>
              <a:gd name="connsiteY2" fmla="*/ 1607127 h 1607127"/>
              <a:gd name="connsiteX3" fmla="*/ 9236 w 452582"/>
              <a:gd name="connsiteY3" fmla="*/ 1607127 h 1607127"/>
            </a:gdLst>
            <a:ahLst/>
            <a:cxnLst>
              <a:cxn ang="0">
                <a:pos x="connsiteX0" y="connsiteY0"/>
              </a:cxn>
              <a:cxn ang="0">
                <a:pos x="connsiteX1" y="connsiteY1"/>
              </a:cxn>
              <a:cxn ang="0">
                <a:pos x="connsiteX2" y="connsiteY2"/>
              </a:cxn>
              <a:cxn ang="0">
                <a:pos x="connsiteX3" y="connsiteY3"/>
              </a:cxn>
            </a:cxnLst>
            <a:rect l="l" t="t" r="r" b="b"/>
            <a:pathLst>
              <a:path w="452582" h="1607127">
                <a:moveTo>
                  <a:pt x="0" y="0"/>
                </a:moveTo>
                <a:lnTo>
                  <a:pt x="452582" y="0"/>
                </a:lnTo>
                <a:lnTo>
                  <a:pt x="452582" y="1607127"/>
                </a:lnTo>
                <a:lnTo>
                  <a:pt x="9236" y="1607127"/>
                </a:ln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110" name="テキスト ボックス 109">
            <a:extLst>
              <a:ext uri="{FF2B5EF4-FFF2-40B4-BE49-F238E27FC236}">
                <a16:creationId xmlns:a16="http://schemas.microsoft.com/office/drawing/2014/main" id="{FDB26778-F30E-9F79-1194-2821B48BC5F6}"/>
              </a:ext>
            </a:extLst>
          </p:cNvPr>
          <p:cNvSpPr txBox="1"/>
          <p:nvPr/>
        </p:nvSpPr>
        <p:spPr>
          <a:xfrm>
            <a:off x="8232673" y="2953279"/>
            <a:ext cx="1351284" cy="262911"/>
          </a:xfrm>
          <a:prstGeom prst="rect">
            <a:avLst/>
          </a:prstGeom>
          <a:noFill/>
        </p:spPr>
        <p:txBody>
          <a:bodyPr wrap="square">
            <a:spAutoFit/>
          </a:bodyPr>
          <a:lstStyle/>
          <a:p>
            <a:r>
              <a:rPr lang="ja-JP" altLang="en-US" sz="1050" dirty="0">
                <a:latin typeface="Times New Roman" panose="02020603050405020304" pitchFamily="18" charset="0"/>
                <a:cs typeface="Times New Roman" panose="02020603050405020304" pitchFamily="18" charset="0"/>
              </a:rPr>
              <a:t>On-demand loading</a:t>
            </a:r>
          </a:p>
        </p:txBody>
      </p:sp>
      <p:sp>
        <p:nvSpPr>
          <p:cNvPr id="111" name="テキスト ボックス 110">
            <a:extLst>
              <a:ext uri="{FF2B5EF4-FFF2-40B4-BE49-F238E27FC236}">
                <a16:creationId xmlns:a16="http://schemas.microsoft.com/office/drawing/2014/main" id="{FCD4BC1F-3169-FA3F-B842-D340FFBAFB66}"/>
              </a:ext>
            </a:extLst>
          </p:cNvPr>
          <p:cNvSpPr txBox="1"/>
          <p:nvPr/>
        </p:nvSpPr>
        <p:spPr>
          <a:xfrm>
            <a:off x="-15282" y="5082033"/>
            <a:ext cx="2296064" cy="923330"/>
          </a:xfrm>
          <a:prstGeom prst="rect">
            <a:avLst/>
          </a:prstGeom>
          <a:noFill/>
        </p:spPr>
        <p:txBody>
          <a:bodyPr wrap="square">
            <a:spAutoFit/>
          </a:bodyPr>
          <a:lstStyle/>
          <a:p>
            <a:pPr algn="ctr"/>
            <a:r>
              <a:rPr lang="ja-JP" altLang="en-US" b="1" kern="100" dirty="0">
                <a:latin typeface="游明朝" panose="02020400000000000000" pitchFamily="18" charset="-128"/>
                <a:ea typeface="游明朝" panose="02020400000000000000" pitchFamily="18" charset="-128"/>
                <a:cs typeface="Times New Roman" panose="02020603050405020304" pitchFamily="18" charset="0"/>
              </a:rPr>
              <a:t>グラフデータベースセマンティック分析</a:t>
            </a:r>
            <a:endParaRPr lang="en-US" altLang="ja-JP" b="1" kern="100" dirty="0">
              <a:latin typeface="游明朝" panose="02020400000000000000" pitchFamily="18" charset="-128"/>
              <a:ea typeface="游明朝" panose="02020400000000000000" pitchFamily="18" charset="-128"/>
              <a:cs typeface="Times New Roman" panose="02020603050405020304" pitchFamily="18" charset="0"/>
            </a:endParaRPr>
          </a:p>
          <a:p>
            <a:pPr algn="ctr"/>
            <a:r>
              <a:rPr lang="en-US" altLang="ja-JP" b="1" kern="100" dirty="0">
                <a:latin typeface="Times New Roman" panose="02020603050405020304" pitchFamily="18" charset="0"/>
                <a:ea typeface="游明朝" panose="02020400000000000000" pitchFamily="18" charset="-128"/>
                <a:cs typeface="Times New Roman" panose="02020603050405020304" pitchFamily="18" charset="0"/>
              </a:rPr>
              <a:t>(Step 3)</a:t>
            </a:r>
            <a:endParaRPr lang="ja-JP" altLang="en-US" dirty="0">
              <a:latin typeface="Times New Roman" panose="02020603050405020304" pitchFamily="18" charset="0"/>
              <a:cs typeface="Times New Roman" panose="02020603050405020304" pitchFamily="18" charset="0"/>
            </a:endParaRPr>
          </a:p>
        </p:txBody>
      </p:sp>
      <p:pic>
        <p:nvPicPr>
          <p:cNvPr id="113" name="図 112" descr="ダイアグラム&#10;&#10;AI 生成コンテンツは誤りを含む可能性があります。">
            <a:extLst>
              <a:ext uri="{FF2B5EF4-FFF2-40B4-BE49-F238E27FC236}">
                <a16:creationId xmlns:a16="http://schemas.microsoft.com/office/drawing/2014/main" id="{D1CD3323-A5C5-FE3C-7090-100C25FABC3C}"/>
              </a:ext>
            </a:extLst>
          </p:cNvPr>
          <p:cNvPicPr>
            <a:picLocks noChangeAspect="1"/>
          </p:cNvPicPr>
          <p:nvPr/>
        </p:nvPicPr>
        <p:blipFill>
          <a:blip r:embed="rId6"/>
          <a:stretch>
            <a:fillRect/>
          </a:stretch>
        </p:blipFill>
        <p:spPr>
          <a:xfrm>
            <a:off x="2283636" y="4964243"/>
            <a:ext cx="2524695" cy="1241313"/>
          </a:xfrm>
          <a:prstGeom prst="rect">
            <a:avLst/>
          </a:prstGeom>
        </p:spPr>
      </p:pic>
      <p:pic>
        <p:nvPicPr>
          <p:cNvPr id="117" name="図 116" descr="グラフィカル ユーザー インターフェイス&#10;&#10;AI 生成コンテンツは誤りを含む可能性があります。">
            <a:extLst>
              <a:ext uri="{FF2B5EF4-FFF2-40B4-BE49-F238E27FC236}">
                <a16:creationId xmlns:a16="http://schemas.microsoft.com/office/drawing/2014/main" id="{DDFC0D8E-B1F1-801A-425D-3D1CCAA693F6}"/>
              </a:ext>
            </a:extLst>
          </p:cNvPr>
          <p:cNvPicPr>
            <a:picLocks noChangeAspect="1"/>
          </p:cNvPicPr>
          <p:nvPr/>
        </p:nvPicPr>
        <p:blipFill>
          <a:blip r:embed="rId7"/>
          <a:stretch>
            <a:fillRect/>
          </a:stretch>
        </p:blipFill>
        <p:spPr>
          <a:xfrm>
            <a:off x="5268418" y="4922846"/>
            <a:ext cx="2407321" cy="1301647"/>
          </a:xfrm>
          <a:prstGeom prst="rect">
            <a:avLst/>
          </a:prstGeom>
        </p:spPr>
      </p:pic>
      <p:cxnSp>
        <p:nvCxnSpPr>
          <p:cNvPr id="119" name="直線矢印コネクタ 118">
            <a:extLst>
              <a:ext uri="{FF2B5EF4-FFF2-40B4-BE49-F238E27FC236}">
                <a16:creationId xmlns:a16="http://schemas.microsoft.com/office/drawing/2014/main" id="{57451F72-8EBD-D906-CD62-25AC532DC011}"/>
              </a:ext>
            </a:extLst>
          </p:cNvPr>
          <p:cNvCxnSpPr>
            <a:cxnSpLocks/>
          </p:cNvCxnSpPr>
          <p:nvPr/>
        </p:nvCxnSpPr>
        <p:spPr>
          <a:xfrm>
            <a:off x="4872583" y="5538877"/>
            <a:ext cx="34847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1" name="図 120" descr="ダイアグラム&#10;&#10;AI 生成コンテンツは誤りを含む可能性があります。">
            <a:extLst>
              <a:ext uri="{FF2B5EF4-FFF2-40B4-BE49-F238E27FC236}">
                <a16:creationId xmlns:a16="http://schemas.microsoft.com/office/drawing/2014/main" id="{8E377985-09BD-1C76-DF40-29C8DE753E04}"/>
              </a:ext>
            </a:extLst>
          </p:cNvPr>
          <p:cNvPicPr>
            <a:picLocks noChangeAspect="1"/>
          </p:cNvPicPr>
          <p:nvPr/>
        </p:nvPicPr>
        <p:blipFill>
          <a:blip r:embed="rId8"/>
          <a:stretch>
            <a:fillRect/>
          </a:stretch>
        </p:blipFill>
        <p:spPr>
          <a:xfrm>
            <a:off x="8105754" y="4897021"/>
            <a:ext cx="2843994" cy="1311061"/>
          </a:xfrm>
          <a:prstGeom prst="rect">
            <a:avLst/>
          </a:prstGeom>
        </p:spPr>
      </p:pic>
      <p:cxnSp>
        <p:nvCxnSpPr>
          <p:cNvPr id="124" name="直線矢印コネクタ 123">
            <a:extLst>
              <a:ext uri="{FF2B5EF4-FFF2-40B4-BE49-F238E27FC236}">
                <a16:creationId xmlns:a16="http://schemas.microsoft.com/office/drawing/2014/main" id="{93FDF3E9-F42C-1F93-3690-3541D7FA8EB1}"/>
              </a:ext>
            </a:extLst>
          </p:cNvPr>
          <p:cNvCxnSpPr>
            <a:cxnSpLocks/>
          </p:cNvCxnSpPr>
          <p:nvPr/>
        </p:nvCxnSpPr>
        <p:spPr>
          <a:xfrm>
            <a:off x="7741754" y="5538877"/>
            <a:ext cx="34847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0" name="テキスト ボックス 129">
            <a:extLst>
              <a:ext uri="{FF2B5EF4-FFF2-40B4-BE49-F238E27FC236}">
                <a16:creationId xmlns:a16="http://schemas.microsoft.com/office/drawing/2014/main" id="{AB63BC4A-C047-BC8F-98EC-46452BFE3744}"/>
              </a:ext>
            </a:extLst>
          </p:cNvPr>
          <p:cNvSpPr txBox="1"/>
          <p:nvPr/>
        </p:nvSpPr>
        <p:spPr>
          <a:xfrm>
            <a:off x="8967188" y="726423"/>
            <a:ext cx="1795549" cy="1077218"/>
          </a:xfrm>
          <a:prstGeom prst="rect">
            <a:avLst/>
          </a:prstGeom>
          <a:noFill/>
        </p:spPr>
        <p:txBody>
          <a:bodyPr wrap="square">
            <a:spAutoFit/>
          </a:bodyPr>
          <a:lstStyle/>
          <a:p>
            <a:r>
              <a:rPr lang="en-US" altLang="ja-JP" sz="1600" dirty="0">
                <a:latin typeface="Times New Roman" panose="02020603050405020304" pitchFamily="18" charset="0"/>
                <a:cs typeface="Times New Roman" panose="02020603050405020304" pitchFamily="18" charset="0"/>
              </a:rPr>
              <a:t>1. </a:t>
            </a:r>
            <a:r>
              <a:rPr lang="ja-JP" altLang="en-US" sz="1600" dirty="0">
                <a:latin typeface="Times New Roman" panose="02020603050405020304" pitchFamily="18" charset="0"/>
                <a:cs typeface="Times New Roman" panose="02020603050405020304" pitchFamily="18" charset="0"/>
              </a:rPr>
              <a:t>Development of lightweight HVAC system design tool based on WebGL</a:t>
            </a:r>
          </a:p>
        </p:txBody>
      </p:sp>
      <p:sp>
        <p:nvSpPr>
          <p:cNvPr id="131" name="正方形/長方形 130">
            <a:extLst>
              <a:ext uri="{FF2B5EF4-FFF2-40B4-BE49-F238E27FC236}">
                <a16:creationId xmlns:a16="http://schemas.microsoft.com/office/drawing/2014/main" id="{7C946F8D-757C-BF31-6125-3A2CE1B4396C}"/>
              </a:ext>
            </a:extLst>
          </p:cNvPr>
          <p:cNvSpPr/>
          <p:nvPr/>
        </p:nvSpPr>
        <p:spPr>
          <a:xfrm>
            <a:off x="2223872" y="502880"/>
            <a:ext cx="8784613" cy="1676282"/>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Arial Black" panose="020B0A04020102020204" pitchFamily="34" charset="0"/>
            </a:endParaRPr>
          </a:p>
        </p:txBody>
      </p:sp>
      <p:sp>
        <p:nvSpPr>
          <p:cNvPr id="133" name="テキスト ボックス 132">
            <a:extLst>
              <a:ext uri="{FF2B5EF4-FFF2-40B4-BE49-F238E27FC236}">
                <a16:creationId xmlns:a16="http://schemas.microsoft.com/office/drawing/2014/main" id="{CB7B6E82-98ED-D917-9CF5-3AEBA5E7F380}"/>
              </a:ext>
            </a:extLst>
          </p:cNvPr>
          <p:cNvSpPr txBox="1"/>
          <p:nvPr/>
        </p:nvSpPr>
        <p:spPr>
          <a:xfrm>
            <a:off x="3094025" y="6220010"/>
            <a:ext cx="7044306" cy="338554"/>
          </a:xfrm>
          <a:prstGeom prst="rect">
            <a:avLst/>
          </a:prstGeom>
          <a:noFill/>
        </p:spPr>
        <p:txBody>
          <a:bodyPr wrap="square">
            <a:spAutoFit/>
          </a:bodyPr>
          <a:lstStyle/>
          <a:p>
            <a:r>
              <a:rPr lang="en-US" altLang="ja-JP" sz="1600" dirty="0">
                <a:latin typeface="Times New Roman" panose="02020603050405020304" pitchFamily="18" charset="0"/>
                <a:cs typeface="Times New Roman" panose="02020603050405020304" pitchFamily="18" charset="0"/>
              </a:rPr>
              <a:t>3. Visualization and system analysis of HVAC system models based on </a:t>
            </a:r>
            <a:r>
              <a:rPr lang="en-US" altLang="ja-JP" sz="1600" dirty="0" err="1">
                <a:latin typeface="Times New Roman" panose="02020603050405020304" pitchFamily="18" charset="0"/>
                <a:cs typeface="Times New Roman" panose="02020603050405020304" pitchFamily="18" charset="0"/>
              </a:rPr>
              <a:t>ArangoDB</a:t>
            </a:r>
            <a:r>
              <a:rPr lang="en-US" altLang="ja-JP" sz="1600" dirty="0">
                <a:latin typeface="Times New Roman" panose="02020603050405020304" pitchFamily="18" charset="0"/>
                <a:cs typeface="Times New Roman" panose="02020603050405020304" pitchFamily="18" charset="0"/>
              </a:rPr>
              <a:t> </a:t>
            </a:r>
            <a:endParaRPr lang="ja-JP" altLang="en-US" sz="1600" dirty="0">
              <a:latin typeface="Times New Roman" panose="02020603050405020304" pitchFamily="18" charset="0"/>
              <a:cs typeface="Times New Roman" panose="02020603050405020304" pitchFamily="18" charset="0"/>
            </a:endParaRPr>
          </a:p>
        </p:txBody>
      </p:sp>
      <p:sp>
        <p:nvSpPr>
          <p:cNvPr id="134" name="正方形/長方形 133">
            <a:extLst>
              <a:ext uri="{FF2B5EF4-FFF2-40B4-BE49-F238E27FC236}">
                <a16:creationId xmlns:a16="http://schemas.microsoft.com/office/drawing/2014/main" id="{09B7E414-7389-2D77-7077-1C4A03B09A31}"/>
              </a:ext>
            </a:extLst>
          </p:cNvPr>
          <p:cNvSpPr/>
          <p:nvPr/>
        </p:nvSpPr>
        <p:spPr>
          <a:xfrm>
            <a:off x="2223873" y="4799449"/>
            <a:ext cx="8784613" cy="1516946"/>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Arial Black" panose="020B0A04020102020204" pitchFamily="34" charset="0"/>
            </a:endParaRPr>
          </a:p>
        </p:txBody>
      </p:sp>
      <p:sp>
        <p:nvSpPr>
          <p:cNvPr id="135" name="正方形/長方形 134">
            <a:extLst>
              <a:ext uri="{FF2B5EF4-FFF2-40B4-BE49-F238E27FC236}">
                <a16:creationId xmlns:a16="http://schemas.microsoft.com/office/drawing/2014/main" id="{DCAC874F-69CF-9DC4-A1A6-553D49211C1F}"/>
              </a:ext>
            </a:extLst>
          </p:cNvPr>
          <p:cNvSpPr/>
          <p:nvPr/>
        </p:nvSpPr>
        <p:spPr>
          <a:xfrm>
            <a:off x="2223873" y="2242467"/>
            <a:ext cx="8784614" cy="250747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Arial Black" panose="020B0A04020102020204" pitchFamily="34" charset="0"/>
            </a:endParaRPr>
          </a:p>
        </p:txBody>
      </p:sp>
      <p:sp>
        <p:nvSpPr>
          <p:cNvPr id="137" name="テキスト ボックス 136">
            <a:extLst>
              <a:ext uri="{FF2B5EF4-FFF2-40B4-BE49-F238E27FC236}">
                <a16:creationId xmlns:a16="http://schemas.microsoft.com/office/drawing/2014/main" id="{0D1B0729-75DF-84C0-7028-C5143CC82321}"/>
              </a:ext>
            </a:extLst>
          </p:cNvPr>
          <p:cNvSpPr txBox="1"/>
          <p:nvPr/>
        </p:nvSpPr>
        <p:spPr>
          <a:xfrm>
            <a:off x="8344511" y="3566191"/>
            <a:ext cx="2418226" cy="1077218"/>
          </a:xfrm>
          <a:prstGeom prst="rect">
            <a:avLst/>
          </a:prstGeom>
          <a:noFill/>
        </p:spPr>
        <p:txBody>
          <a:bodyPr wrap="square">
            <a:spAutoFit/>
          </a:bodyPr>
          <a:lstStyle/>
          <a:p>
            <a:r>
              <a:rPr lang="en-US" altLang="ja-JP" sz="1600" dirty="0">
                <a:latin typeface="Times New Roman" panose="02020603050405020304" pitchFamily="18" charset="0"/>
                <a:cs typeface="Times New Roman" panose="02020603050405020304" pitchFamily="18" charset="0"/>
              </a:rPr>
              <a:t>2. Proposal for separating geometric and semantic information in HVAC system based on IFC</a:t>
            </a:r>
            <a:endParaRPr lang="ja-JP" altLang="en-US" sz="1600" dirty="0">
              <a:latin typeface="Times New Roman" panose="02020603050405020304" pitchFamily="18" charset="0"/>
              <a:cs typeface="Times New Roman" panose="02020603050405020304" pitchFamily="18" charset="0"/>
            </a:endParaRPr>
          </a:p>
        </p:txBody>
      </p:sp>
      <p:sp>
        <p:nvSpPr>
          <p:cNvPr id="5" name="矢印: 下 4">
            <a:extLst>
              <a:ext uri="{FF2B5EF4-FFF2-40B4-BE49-F238E27FC236}">
                <a16:creationId xmlns:a16="http://schemas.microsoft.com/office/drawing/2014/main" id="{119B419B-BE62-B951-00CD-8004A4835931}"/>
              </a:ext>
            </a:extLst>
          </p:cNvPr>
          <p:cNvSpPr/>
          <p:nvPr/>
        </p:nvSpPr>
        <p:spPr>
          <a:xfrm>
            <a:off x="930772" y="1803641"/>
            <a:ext cx="484632" cy="97840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下 5">
            <a:extLst>
              <a:ext uri="{FF2B5EF4-FFF2-40B4-BE49-F238E27FC236}">
                <a16:creationId xmlns:a16="http://schemas.microsoft.com/office/drawing/2014/main" id="{A3853791-3DBB-7DE9-D937-85D4230E606B}"/>
              </a:ext>
            </a:extLst>
          </p:cNvPr>
          <p:cNvSpPr/>
          <p:nvPr/>
        </p:nvSpPr>
        <p:spPr>
          <a:xfrm>
            <a:off x="927279" y="3757023"/>
            <a:ext cx="484632" cy="97840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89153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8F22F-1BFF-6296-C959-16608577DAC2}"/>
            </a:ext>
          </a:extLst>
        </p:cNvPr>
        <p:cNvGrpSpPr/>
        <p:nvPr/>
      </p:nvGrpSpPr>
      <p:grpSpPr>
        <a:xfrm>
          <a:off x="0" y="0"/>
          <a:ext cx="0" cy="0"/>
          <a:chOff x="0" y="0"/>
          <a:chExt cx="0" cy="0"/>
        </a:xfrm>
      </p:grpSpPr>
      <p:sp>
        <p:nvSpPr>
          <p:cNvPr id="5" name="文本框 13">
            <a:extLst>
              <a:ext uri="{FF2B5EF4-FFF2-40B4-BE49-F238E27FC236}">
                <a16:creationId xmlns:a16="http://schemas.microsoft.com/office/drawing/2014/main" id="{6BDB1082-E685-2DF9-B987-2462918288A4}"/>
              </a:ext>
            </a:extLst>
          </p:cNvPr>
          <p:cNvSpPr txBox="1"/>
          <p:nvPr/>
        </p:nvSpPr>
        <p:spPr>
          <a:xfrm>
            <a:off x="145333" y="642574"/>
            <a:ext cx="6054745" cy="461665"/>
          </a:xfrm>
          <a:prstGeom prst="rect">
            <a:avLst/>
          </a:prstGeom>
          <a:noFill/>
        </p:spPr>
        <p:txBody>
          <a:bodyPr wrap="square" rtlCol="0">
            <a:spAutoFit/>
          </a:bodyPr>
          <a:lstStyle/>
          <a:p>
            <a:r>
              <a:rPr lang="en-US" altLang="ja-JP" sz="2400" dirty="0">
                <a:latin typeface="ＭＳ Ｐゴシック" panose="020B0600070205080204" pitchFamily="34" charset="-128"/>
                <a:ea typeface="ＭＳ Ｐゴシック" panose="020B0600070205080204" pitchFamily="34" charset="-128"/>
              </a:rPr>
              <a:t>1.1</a:t>
            </a:r>
            <a:r>
              <a:rPr lang="ja-JP" altLang="en-US" sz="2400" dirty="0">
                <a:latin typeface="ＭＳ Ｐゴシック" panose="020B0600070205080204" pitchFamily="34" charset="-128"/>
                <a:ea typeface="ＭＳ Ｐゴシック" panose="020B0600070205080204" pitchFamily="34" charset="-128"/>
              </a:rPr>
              <a:t> 軽量型空調設備</a:t>
            </a:r>
            <a:r>
              <a:rPr lang="en-US" altLang="ja-JP" sz="2400" dirty="0">
                <a:latin typeface="ＭＳ Ｐゴシック" panose="020B0600070205080204" pitchFamily="34" charset="-128"/>
                <a:ea typeface="ＭＳ Ｐゴシック" panose="020B0600070205080204" pitchFamily="34" charset="-128"/>
              </a:rPr>
              <a:t>BIM</a:t>
            </a:r>
            <a:r>
              <a:rPr lang="ja-JP" altLang="en-US" sz="2400" dirty="0">
                <a:latin typeface="ＭＳ Ｐゴシック" panose="020B0600070205080204" pitchFamily="34" charset="-128"/>
                <a:ea typeface="ＭＳ Ｐゴシック" panose="020B0600070205080204" pitchFamily="34" charset="-128"/>
              </a:rPr>
              <a:t>設計ツールの提案</a:t>
            </a:r>
            <a:endParaRPr lang="zh-CN" altLang="en-US" sz="2400" dirty="0">
              <a:latin typeface="ＭＳ Ｐゴシック" panose="020B0600070205080204" pitchFamily="34" charset="-128"/>
              <a:ea typeface="ＭＳ Ｐゴシック" panose="020B0600070205080204" pitchFamily="34" charset="-128"/>
            </a:endParaRPr>
          </a:p>
        </p:txBody>
      </p:sp>
      <p:pic>
        <p:nvPicPr>
          <p:cNvPr id="8" name="図 7" descr="ダイアグラム, 概略図&#10;&#10;AI 生成コンテンツは誤りを含む可能性があります。">
            <a:extLst>
              <a:ext uri="{FF2B5EF4-FFF2-40B4-BE49-F238E27FC236}">
                <a16:creationId xmlns:a16="http://schemas.microsoft.com/office/drawing/2014/main" id="{F05BB840-B449-8CFB-220B-355306447AD0}"/>
              </a:ext>
            </a:extLst>
          </p:cNvPr>
          <p:cNvPicPr>
            <a:picLocks noChangeAspect="1"/>
          </p:cNvPicPr>
          <p:nvPr/>
        </p:nvPicPr>
        <p:blipFill>
          <a:blip r:embed="rId3"/>
          <a:stretch>
            <a:fillRect/>
          </a:stretch>
        </p:blipFill>
        <p:spPr>
          <a:xfrm>
            <a:off x="111513" y="1939514"/>
            <a:ext cx="6534615" cy="3444914"/>
          </a:xfrm>
          <a:prstGeom prst="rect">
            <a:avLst/>
          </a:prstGeom>
        </p:spPr>
      </p:pic>
      <p:sp>
        <p:nvSpPr>
          <p:cNvPr id="10" name="テキスト ボックス 9">
            <a:extLst>
              <a:ext uri="{FF2B5EF4-FFF2-40B4-BE49-F238E27FC236}">
                <a16:creationId xmlns:a16="http://schemas.microsoft.com/office/drawing/2014/main" id="{554D8823-6968-9B09-0741-E3E8C19163E2}"/>
              </a:ext>
            </a:extLst>
          </p:cNvPr>
          <p:cNvSpPr txBox="1"/>
          <p:nvPr/>
        </p:nvSpPr>
        <p:spPr>
          <a:xfrm>
            <a:off x="358391" y="5384429"/>
            <a:ext cx="6398989" cy="369332"/>
          </a:xfrm>
          <a:prstGeom prst="rect">
            <a:avLst/>
          </a:prstGeom>
          <a:noFill/>
        </p:spPr>
        <p:txBody>
          <a:bodyPr wrap="square">
            <a:spAutoFit/>
          </a:bodyPr>
          <a:lstStyle/>
          <a:p>
            <a:pPr algn="ctr"/>
            <a:r>
              <a:rPr lang="ja-JP" altLang="ja-JP" dirty="0"/>
              <a:t>図２ 空調システムにおける軽量型</a:t>
            </a:r>
            <a:r>
              <a:rPr lang="en-US" altLang="ja-JP" dirty="0"/>
              <a:t>BIM</a:t>
            </a:r>
            <a:r>
              <a:rPr lang="ja-JP" altLang="ja-JP" dirty="0"/>
              <a:t>設計ツール</a:t>
            </a:r>
          </a:p>
        </p:txBody>
      </p:sp>
      <p:sp>
        <p:nvSpPr>
          <p:cNvPr id="12" name="テキスト ボックス 11">
            <a:extLst>
              <a:ext uri="{FF2B5EF4-FFF2-40B4-BE49-F238E27FC236}">
                <a16:creationId xmlns:a16="http://schemas.microsoft.com/office/drawing/2014/main" id="{954ECC43-C353-7A28-786F-A7134C767279}"/>
              </a:ext>
            </a:extLst>
          </p:cNvPr>
          <p:cNvSpPr txBox="1"/>
          <p:nvPr/>
        </p:nvSpPr>
        <p:spPr>
          <a:xfrm>
            <a:off x="7827802" y="2383696"/>
            <a:ext cx="3525583" cy="369332"/>
          </a:xfrm>
          <a:prstGeom prst="rect">
            <a:avLst/>
          </a:prstGeom>
          <a:noFill/>
        </p:spPr>
        <p:txBody>
          <a:bodyPr wrap="square">
            <a:spAutoFit/>
          </a:bodyPr>
          <a:lstStyle/>
          <a:p>
            <a:r>
              <a:rPr lang="ja-JP" altLang="en-US" dirty="0"/>
              <a:t>表１：設備要素の属性一覧</a:t>
            </a:r>
          </a:p>
        </p:txBody>
      </p:sp>
      <p:sp>
        <p:nvSpPr>
          <p:cNvPr id="2" name="テキスト ボックス 1">
            <a:extLst>
              <a:ext uri="{FF2B5EF4-FFF2-40B4-BE49-F238E27FC236}">
                <a16:creationId xmlns:a16="http://schemas.microsoft.com/office/drawing/2014/main" id="{F0A76C10-E500-957C-FC0A-B3C1FDD7B6D5}"/>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pic>
        <p:nvPicPr>
          <p:cNvPr id="23" name="グラフィックス 22">
            <a:extLst>
              <a:ext uri="{FF2B5EF4-FFF2-40B4-BE49-F238E27FC236}">
                <a16:creationId xmlns:a16="http://schemas.microsoft.com/office/drawing/2014/main" id="{E7A39A29-EFC4-6AA3-CA3A-8B36445C3990}"/>
              </a:ext>
            </a:extLst>
          </p:cNvPr>
          <p:cNvPicPr>
            <a:picLocks noChangeAspect="1"/>
          </p:cNvPicPr>
          <p:nvPr/>
        </p:nvPicPr>
        <p:blipFill>
          <a:blip r:embed="rId4">
            <a:extLst>
              <a:ext uri="{96DAC541-7B7A-43D3-8B79-37D633B846F1}">
                <asvg:svgBlip xmlns:asvg="http://schemas.microsoft.com/office/drawing/2016/SVG/main" r:embed="rId5"/>
              </a:ext>
            </a:extLst>
          </a:blip>
          <a:srcRect l="13937" t="20365" r="14397" b="21325"/>
          <a:stretch>
            <a:fillRect/>
          </a:stretch>
        </p:blipFill>
        <p:spPr>
          <a:xfrm>
            <a:off x="6646128" y="2753028"/>
            <a:ext cx="5364055" cy="1817885"/>
          </a:xfrm>
          <a:prstGeom prst="rect">
            <a:avLst/>
          </a:prstGeom>
        </p:spPr>
      </p:pic>
    </p:spTree>
    <p:extLst>
      <p:ext uri="{BB962C8B-B14F-4D97-AF65-F5344CB8AC3E}">
        <p14:creationId xmlns:p14="http://schemas.microsoft.com/office/powerpoint/2010/main" val="37708228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17349-D7F6-0C71-5116-7C7C19186359}"/>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A030771-8EBA-B93D-86A0-4B4F957ACDE5}"/>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7. Conclusion and future work</a:t>
            </a:r>
          </a:p>
        </p:txBody>
      </p:sp>
      <p:sp>
        <p:nvSpPr>
          <p:cNvPr id="2" name="文本框 13">
            <a:extLst>
              <a:ext uri="{FF2B5EF4-FFF2-40B4-BE49-F238E27FC236}">
                <a16:creationId xmlns:a16="http://schemas.microsoft.com/office/drawing/2014/main" id="{5CC73754-B56D-6209-36AD-37DDE8EFE287}"/>
              </a:ext>
            </a:extLst>
          </p:cNvPr>
          <p:cNvSpPr txBox="1"/>
          <p:nvPr/>
        </p:nvSpPr>
        <p:spPr>
          <a:xfrm>
            <a:off x="158213" y="457525"/>
            <a:ext cx="11219204" cy="461665"/>
          </a:xfrm>
          <a:prstGeom prst="rect">
            <a:avLst/>
          </a:prstGeom>
          <a:noFill/>
        </p:spPr>
        <p:txBody>
          <a:bodyPr wrap="square" rtlCol="0">
            <a:spAutoFit/>
          </a:bodyPr>
          <a:lstStyle/>
          <a:p>
            <a:r>
              <a:rPr lang="en-US" altLang="zh-CN" sz="2400" b="1" dirty="0">
                <a:ea typeface="ＨＧｺﾞｼｯｸE-PRO" pitchFamily="50" charset="-128"/>
              </a:rPr>
              <a:t>7.2 Future work</a:t>
            </a:r>
            <a:endParaRPr lang="zh-CN" altLang="en-US" sz="2400" b="1" dirty="0"/>
          </a:p>
        </p:txBody>
      </p:sp>
      <p:pic>
        <p:nvPicPr>
          <p:cNvPr id="11" name="図 10" descr="ダイアグラム が含まれている画像&#10;&#10;AI 生成コンテンツは誤りを含む可能性があります。">
            <a:extLst>
              <a:ext uri="{FF2B5EF4-FFF2-40B4-BE49-F238E27FC236}">
                <a16:creationId xmlns:a16="http://schemas.microsoft.com/office/drawing/2014/main" id="{AB210EE0-9A38-92E6-A8AD-1FA064B5ED69}"/>
              </a:ext>
            </a:extLst>
          </p:cNvPr>
          <p:cNvPicPr>
            <a:picLocks noChangeAspect="1"/>
          </p:cNvPicPr>
          <p:nvPr/>
        </p:nvPicPr>
        <p:blipFill>
          <a:blip r:embed="rId3"/>
          <a:stretch>
            <a:fillRect/>
          </a:stretch>
        </p:blipFill>
        <p:spPr>
          <a:xfrm>
            <a:off x="1576420" y="907389"/>
            <a:ext cx="9039160" cy="5162610"/>
          </a:xfrm>
          <a:prstGeom prst="rect">
            <a:avLst/>
          </a:prstGeom>
        </p:spPr>
      </p:pic>
      <p:sp>
        <p:nvSpPr>
          <p:cNvPr id="13" name="テキスト ボックス 12">
            <a:extLst>
              <a:ext uri="{FF2B5EF4-FFF2-40B4-BE49-F238E27FC236}">
                <a16:creationId xmlns:a16="http://schemas.microsoft.com/office/drawing/2014/main" id="{DE4B49C6-D078-F49A-DD57-F38B57BD3969}"/>
              </a:ext>
            </a:extLst>
          </p:cNvPr>
          <p:cNvSpPr txBox="1"/>
          <p:nvPr/>
        </p:nvSpPr>
        <p:spPr>
          <a:xfrm>
            <a:off x="1362753" y="6069999"/>
            <a:ext cx="9866152" cy="369332"/>
          </a:xfrm>
          <a:prstGeom prst="rect">
            <a:avLst/>
          </a:prstGeom>
          <a:noFill/>
        </p:spPr>
        <p:txBody>
          <a:bodyPr wrap="square">
            <a:spAutoFit/>
          </a:bodyPr>
          <a:lstStyle/>
          <a:p>
            <a:r>
              <a:rPr lang="en-US" altLang="ja-JP" dirty="0"/>
              <a:t>Figure 7.1: An integrated application of 3D city models and advertisements – PLATEAU AWARD 2023 </a:t>
            </a:r>
            <a:endParaRPr lang="ja-JP" altLang="en-US" dirty="0"/>
          </a:p>
        </p:txBody>
      </p:sp>
    </p:spTree>
    <p:extLst>
      <p:ext uri="{BB962C8B-B14F-4D97-AF65-F5344CB8AC3E}">
        <p14:creationId xmlns:p14="http://schemas.microsoft.com/office/powerpoint/2010/main" val="31793748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F9B79-F469-3CC4-2388-39251D0F4F71}"/>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06F7132E-54CF-D1A3-68EB-D6390C8E97B4}"/>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7. Conclusion and future work</a:t>
            </a:r>
          </a:p>
        </p:txBody>
      </p:sp>
      <p:sp>
        <p:nvSpPr>
          <p:cNvPr id="2" name="文本框 13">
            <a:extLst>
              <a:ext uri="{FF2B5EF4-FFF2-40B4-BE49-F238E27FC236}">
                <a16:creationId xmlns:a16="http://schemas.microsoft.com/office/drawing/2014/main" id="{B826913F-0D47-741E-2C2E-69BE6DD438F3}"/>
              </a:ext>
            </a:extLst>
          </p:cNvPr>
          <p:cNvSpPr txBox="1"/>
          <p:nvPr/>
        </p:nvSpPr>
        <p:spPr>
          <a:xfrm>
            <a:off x="158213" y="457525"/>
            <a:ext cx="11219204" cy="461665"/>
          </a:xfrm>
          <a:prstGeom prst="rect">
            <a:avLst/>
          </a:prstGeom>
          <a:noFill/>
        </p:spPr>
        <p:txBody>
          <a:bodyPr wrap="square" rtlCol="0">
            <a:spAutoFit/>
          </a:bodyPr>
          <a:lstStyle/>
          <a:p>
            <a:r>
              <a:rPr lang="en-US" altLang="zh-CN" sz="2400" b="1" dirty="0">
                <a:ea typeface="ＨＧｺﾞｼｯｸE-PRO" pitchFamily="50" charset="-128"/>
              </a:rPr>
              <a:t>7.2 Future work</a:t>
            </a:r>
            <a:endParaRPr lang="zh-CN" altLang="en-US" sz="2400" b="1" dirty="0"/>
          </a:p>
        </p:txBody>
      </p:sp>
      <p:pic>
        <p:nvPicPr>
          <p:cNvPr id="12" name="図 11" descr="グラフィカル ユーザー インターフェイス, Web サイト&#10;&#10;AI 生成コンテンツは誤りを含む可能性があります。">
            <a:extLst>
              <a:ext uri="{FF2B5EF4-FFF2-40B4-BE49-F238E27FC236}">
                <a16:creationId xmlns:a16="http://schemas.microsoft.com/office/drawing/2014/main" id="{CD9B8B16-A6E3-12B3-E94E-2879E98CDCF9}"/>
              </a:ext>
            </a:extLst>
          </p:cNvPr>
          <p:cNvPicPr>
            <a:picLocks noChangeAspect="1"/>
          </p:cNvPicPr>
          <p:nvPr/>
        </p:nvPicPr>
        <p:blipFill>
          <a:blip r:embed="rId3"/>
          <a:stretch>
            <a:fillRect/>
          </a:stretch>
        </p:blipFill>
        <p:spPr>
          <a:xfrm>
            <a:off x="6278510" y="1581319"/>
            <a:ext cx="5098907" cy="3247519"/>
          </a:xfrm>
          <a:prstGeom prst="rect">
            <a:avLst/>
          </a:prstGeom>
        </p:spPr>
      </p:pic>
      <p:pic>
        <p:nvPicPr>
          <p:cNvPr id="14" name="図 13" descr="ダイアグラム が含まれている画像&#10;&#10;AI 生成コンテンツは誤りを含む可能性があります。">
            <a:extLst>
              <a:ext uri="{FF2B5EF4-FFF2-40B4-BE49-F238E27FC236}">
                <a16:creationId xmlns:a16="http://schemas.microsoft.com/office/drawing/2014/main" id="{332CAEF2-2F62-6FB6-A37E-30F37F89EE75}"/>
              </a:ext>
            </a:extLst>
          </p:cNvPr>
          <p:cNvPicPr>
            <a:picLocks noChangeAspect="1"/>
          </p:cNvPicPr>
          <p:nvPr/>
        </p:nvPicPr>
        <p:blipFill>
          <a:blip r:embed="rId4"/>
          <a:stretch>
            <a:fillRect/>
          </a:stretch>
        </p:blipFill>
        <p:spPr>
          <a:xfrm>
            <a:off x="571617" y="1581319"/>
            <a:ext cx="5202493" cy="3247519"/>
          </a:xfrm>
          <a:prstGeom prst="rect">
            <a:avLst/>
          </a:prstGeom>
        </p:spPr>
      </p:pic>
      <p:sp>
        <p:nvSpPr>
          <p:cNvPr id="16" name="テキスト ボックス 15">
            <a:extLst>
              <a:ext uri="{FF2B5EF4-FFF2-40B4-BE49-F238E27FC236}">
                <a16:creationId xmlns:a16="http://schemas.microsoft.com/office/drawing/2014/main" id="{48D7B2E5-0971-6A93-A660-7B53CA892526}"/>
              </a:ext>
            </a:extLst>
          </p:cNvPr>
          <p:cNvSpPr txBox="1"/>
          <p:nvPr/>
        </p:nvSpPr>
        <p:spPr>
          <a:xfrm>
            <a:off x="981213" y="4828838"/>
            <a:ext cx="6094206" cy="369332"/>
          </a:xfrm>
          <a:prstGeom prst="rect">
            <a:avLst/>
          </a:prstGeom>
          <a:noFill/>
        </p:spPr>
        <p:txBody>
          <a:bodyPr wrap="square">
            <a:spAutoFit/>
          </a:bodyPr>
          <a:lstStyle/>
          <a:p>
            <a:r>
              <a:rPr lang="en-US" altLang="ja-JP" dirty="0"/>
              <a:t>Figure 7.2: Simplified model based on LOD0</a:t>
            </a:r>
            <a:endParaRPr lang="ja-JP" altLang="en-US" dirty="0"/>
          </a:p>
        </p:txBody>
      </p:sp>
      <p:sp>
        <p:nvSpPr>
          <p:cNvPr id="18" name="テキスト ボックス 17">
            <a:extLst>
              <a:ext uri="{FF2B5EF4-FFF2-40B4-BE49-F238E27FC236}">
                <a16:creationId xmlns:a16="http://schemas.microsoft.com/office/drawing/2014/main" id="{5C34BEBF-4329-D7CB-7F9C-BF5500AA6D10}"/>
              </a:ext>
            </a:extLst>
          </p:cNvPr>
          <p:cNvSpPr txBox="1"/>
          <p:nvPr/>
        </p:nvSpPr>
        <p:spPr>
          <a:xfrm>
            <a:off x="6278510" y="4828838"/>
            <a:ext cx="6094206" cy="369332"/>
          </a:xfrm>
          <a:prstGeom prst="rect">
            <a:avLst/>
          </a:prstGeom>
          <a:noFill/>
        </p:spPr>
        <p:txBody>
          <a:bodyPr wrap="square">
            <a:spAutoFit/>
          </a:bodyPr>
          <a:lstStyle/>
          <a:p>
            <a:r>
              <a:rPr lang="en-US" altLang="ja-JP" dirty="0"/>
              <a:t>Figure 7.3: A texture-included model based on LOD1</a:t>
            </a:r>
            <a:endParaRPr lang="ja-JP" altLang="en-US" dirty="0"/>
          </a:p>
        </p:txBody>
      </p:sp>
    </p:spTree>
    <p:extLst>
      <p:ext uri="{BB962C8B-B14F-4D97-AF65-F5344CB8AC3E}">
        <p14:creationId xmlns:p14="http://schemas.microsoft.com/office/powerpoint/2010/main" val="32569267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59A4A-349E-14F6-33CC-DE61235D51FB}"/>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10B6470D-31EE-200B-FD3B-BC183D4179A3}"/>
              </a:ext>
            </a:extLst>
          </p:cNvPr>
          <p:cNvSpPr txBox="1"/>
          <p:nvPr/>
        </p:nvSpPr>
        <p:spPr>
          <a:xfrm>
            <a:off x="258032" y="73573"/>
            <a:ext cx="11019567" cy="276999"/>
          </a:xfrm>
          <a:prstGeom prst="rect">
            <a:avLst/>
          </a:prstGeom>
          <a:noFill/>
        </p:spPr>
        <p:txBody>
          <a:bodyPr wrap="square" lIns="0" tIns="0" rIns="0" bIns="0">
            <a:spAutoFit/>
          </a:bodyPr>
          <a:lstStyle/>
          <a:p>
            <a:r>
              <a:rPr lang="en-US" altLang="ja-JP" dirty="0">
                <a:solidFill>
                  <a:schemeClr val="bg1"/>
                </a:solidFill>
                <a:latin typeface="Arial Black" panose="020B0A04020102020204" pitchFamily="34" charset="0"/>
              </a:rPr>
              <a:t>7. Conclusion and future work</a:t>
            </a:r>
          </a:p>
        </p:txBody>
      </p:sp>
      <p:sp>
        <p:nvSpPr>
          <p:cNvPr id="2" name="文本框 13">
            <a:extLst>
              <a:ext uri="{FF2B5EF4-FFF2-40B4-BE49-F238E27FC236}">
                <a16:creationId xmlns:a16="http://schemas.microsoft.com/office/drawing/2014/main" id="{317AD47B-87B0-29A9-0C22-278F238E42EB}"/>
              </a:ext>
            </a:extLst>
          </p:cNvPr>
          <p:cNvSpPr txBox="1"/>
          <p:nvPr/>
        </p:nvSpPr>
        <p:spPr>
          <a:xfrm>
            <a:off x="158213" y="457525"/>
            <a:ext cx="11219204" cy="461665"/>
          </a:xfrm>
          <a:prstGeom prst="rect">
            <a:avLst/>
          </a:prstGeom>
          <a:noFill/>
        </p:spPr>
        <p:txBody>
          <a:bodyPr wrap="square" rtlCol="0">
            <a:spAutoFit/>
          </a:bodyPr>
          <a:lstStyle/>
          <a:p>
            <a:r>
              <a:rPr lang="en-US" altLang="zh-CN" sz="2400" b="1" dirty="0">
                <a:ea typeface="ＨＧｺﾞｼｯｸE-PRO" pitchFamily="50" charset="-128"/>
              </a:rPr>
              <a:t>7.2 Future work</a:t>
            </a:r>
            <a:endParaRPr lang="zh-CN" altLang="en-US" sz="2400" b="1" dirty="0"/>
          </a:p>
        </p:txBody>
      </p:sp>
      <p:pic>
        <p:nvPicPr>
          <p:cNvPr id="4" name="図 3" descr="屋外, 建物, テキスト, スコアボード が含まれている画像&#10;&#10;AI 生成コンテンツは誤りを含む可能性があります。">
            <a:extLst>
              <a:ext uri="{FF2B5EF4-FFF2-40B4-BE49-F238E27FC236}">
                <a16:creationId xmlns:a16="http://schemas.microsoft.com/office/drawing/2014/main" id="{D42D4DD1-0586-B4A5-7E6C-1881E71C1AAD}"/>
              </a:ext>
            </a:extLst>
          </p:cNvPr>
          <p:cNvPicPr>
            <a:picLocks noChangeAspect="1"/>
          </p:cNvPicPr>
          <p:nvPr/>
        </p:nvPicPr>
        <p:blipFill>
          <a:blip r:embed="rId3"/>
          <a:stretch>
            <a:fillRect/>
          </a:stretch>
        </p:blipFill>
        <p:spPr>
          <a:xfrm>
            <a:off x="698659" y="1344177"/>
            <a:ext cx="4328160" cy="3244735"/>
          </a:xfrm>
          <a:prstGeom prst="rect">
            <a:avLst/>
          </a:prstGeom>
        </p:spPr>
      </p:pic>
      <p:pic>
        <p:nvPicPr>
          <p:cNvPr id="5" name="図 4" descr="ワイングラスを手に持っている男性&#10;&#10;AI 生成コンテンツは誤りを含む可能性があります。">
            <a:extLst>
              <a:ext uri="{FF2B5EF4-FFF2-40B4-BE49-F238E27FC236}">
                <a16:creationId xmlns:a16="http://schemas.microsoft.com/office/drawing/2014/main" id="{CC29EB4F-3FC2-EF33-EB07-80AD21FA3818}"/>
              </a:ext>
            </a:extLst>
          </p:cNvPr>
          <p:cNvPicPr>
            <a:picLocks noChangeAspect="1"/>
          </p:cNvPicPr>
          <p:nvPr/>
        </p:nvPicPr>
        <p:blipFill>
          <a:blip r:embed="rId4"/>
          <a:stretch>
            <a:fillRect/>
          </a:stretch>
        </p:blipFill>
        <p:spPr>
          <a:xfrm>
            <a:off x="5882101" y="1134993"/>
            <a:ext cx="5495316" cy="4362234"/>
          </a:xfrm>
          <a:prstGeom prst="rect">
            <a:avLst/>
          </a:prstGeom>
        </p:spPr>
      </p:pic>
      <p:sp>
        <p:nvSpPr>
          <p:cNvPr id="6" name="テキスト ボックス 5">
            <a:extLst>
              <a:ext uri="{FF2B5EF4-FFF2-40B4-BE49-F238E27FC236}">
                <a16:creationId xmlns:a16="http://schemas.microsoft.com/office/drawing/2014/main" id="{C8E9FD3B-E279-79DD-B1F4-38F56F908D7E}"/>
              </a:ext>
            </a:extLst>
          </p:cNvPr>
          <p:cNvSpPr txBox="1"/>
          <p:nvPr/>
        </p:nvSpPr>
        <p:spPr>
          <a:xfrm>
            <a:off x="698659" y="5588719"/>
            <a:ext cx="6094206" cy="369332"/>
          </a:xfrm>
          <a:prstGeom prst="rect">
            <a:avLst/>
          </a:prstGeom>
          <a:noFill/>
        </p:spPr>
        <p:txBody>
          <a:bodyPr wrap="square">
            <a:spAutoFit/>
          </a:bodyPr>
          <a:lstStyle/>
          <a:p>
            <a:r>
              <a:rPr lang="en-US" altLang="ja-JP" dirty="0"/>
              <a:t>Figure 7.4: The actual site of Sendai Station</a:t>
            </a:r>
            <a:endParaRPr lang="ja-JP" altLang="en-US" dirty="0"/>
          </a:p>
        </p:txBody>
      </p:sp>
      <p:sp>
        <p:nvSpPr>
          <p:cNvPr id="7" name="テキスト ボックス 6">
            <a:extLst>
              <a:ext uri="{FF2B5EF4-FFF2-40B4-BE49-F238E27FC236}">
                <a16:creationId xmlns:a16="http://schemas.microsoft.com/office/drawing/2014/main" id="{3829CE4B-A063-C286-B31E-D77A57E47B82}"/>
              </a:ext>
            </a:extLst>
          </p:cNvPr>
          <p:cNvSpPr txBox="1"/>
          <p:nvPr/>
        </p:nvSpPr>
        <p:spPr>
          <a:xfrm>
            <a:off x="5721585" y="5619872"/>
            <a:ext cx="6094206" cy="646331"/>
          </a:xfrm>
          <a:prstGeom prst="rect">
            <a:avLst/>
          </a:prstGeom>
          <a:noFill/>
        </p:spPr>
        <p:txBody>
          <a:bodyPr wrap="square">
            <a:spAutoFit/>
          </a:bodyPr>
          <a:lstStyle/>
          <a:p>
            <a:pPr algn="ctr"/>
            <a:r>
              <a:rPr lang="en-US" altLang="ja-JP" dirty="0"/>
              <a:t>Figure 7.5: Progressive LOD-based lightweight loading on mobile devices </a:t>
            </a:r>
            <a:endParaRPr lang="ja-JP" altLang="en-US" dirty="0"/>
          </a:p>
        </p:txBody>
      </p:sp>
    </p:spTree>
    <p:extLst>
      <p:ext uri="{BB962C8B-B14F-4D97-AF65-F5344CB8AC3E}">
        <p14:creationId xmlns:p14="http://schemas.microsoft.com/office/powerpoint/2010/main" val="5867469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6CF71-3A9D-3FC6-B338-52B742C98153}"/>
            </a:ext>
          </a:extLst>
        </p:cNvPr>
        <p:cNvGrpSpPr/>
        <p:nvPr/>
      </p:nvGrpSpPr>
      <p:grpSpPr>
        <a:xfrm>
          <a:off x="0" y="0"/>
          <a:ext cx="0" cy="0"/>
          <a:chOff x="0" y="0"/>
          <a:chExt cx="0" cy="0"/>
        </a:xfrm>
      </p:grpSpPr>
      <p:sp>
        <p:nvSpPr>
          <p:cNvPr id="2" name="文本框 11">
            <a:extLst>
              <a:ext uri="{FF2B5EF4-FFF2-40B4-BE49-F238E27FC236}">
                <a16:creationId xmlns:a16="http://schemas.microsoft.com/office/drawing/2014/main" id="{123CCB4D-2BDC-9199-DE8C-1C547899A25E}"/>
              </a:ext>
            </a:extLst>
          </p:cNvPr>
          <p:cNvSpPr txBox="1"/>
          <p:nvPr/>
        </p:nvSpPr>
        <p:spPr>
          <a:xfrm>
            <a:off x="1709417" y="2508973"/>
            <a:ext cx="8685188" cy="954107"/>
          </a:xfrm>
          <a:prstGeom prst="rect">
            <a:avLst/>
          </a:prstGeom>
          <a:noFill/>
        </p:spPr>
        <p:txBody>
          <a:bodyPr wrap="square" rtlCol="0">
            <a:spAutoFit/>
          </a:bodyPr>
          <a:lstStyle/>
          <a:p>
            <a:pPr algn="ctr"/>
            <a:r>
              <a:rPr kumimoji="1" lang="en-US" altLang="zh-CN" sz="2800" spc="300" dirty="0">
                <a:latin typeface="Arial" panose="020B0604020202020204" pitchFamily="34" charset="0"/>
                <a:ea typeface="Microsoft YaHei" panose="020B0503020204020204" pitchFamily="34" charset="-122"/>
                <a:cs typeface="Arial" panose="020B0604020202020204" pitchFamily="34" charset="0"/>
              </a:rPr>
              <a:t>Development on a BIM‑based Lightweight Design Solution for HVAC Systems</a:t>
            </a:r>
            <a:endParaRPr kumimoji="1" lang="zh-CN" altLang="en-US" sz="2800" spc="300" dirty="0">
              <a:latin typeface="Arial" panose="020B0604020202020204" pitchFamily="34" charset="0"/>
              <a:ea typeface="Microsoft YaHei" panose="020B0503020204020204" pitchFamily="34" charset="-122"/>
              <a:cs typeface="Arial" panose="020B0604020202020204" pitchFamily="34" charset="0"/>
            </a:endParaRPr>
          </a:p>
        </p:txBody>
      </p:sp>
      <p:cxnSp>
        <p:nvCxnSpPr>
          <p:cNvPr id="3" name="直线连接符 15">
            <a:extLst>
              <a:ext uri="{FF2B5EF4-FFF2-40B4-BE49-F238E27FC236}">
                <a16:creationId xmlns:a16="http://schemas.microsoft.com/office/drawing/2014/main" id="{86E7DA7F-EA4A-6D7E-3156-F6F4C8FFE305}"/>
              </a:ext>
            </a:extLst>
          </p:cNvPr>
          <p:cNvCxnSpPr>
            <a:cxnSpLocks/>
          </p:cNvCxnSpPr>
          <p:nvPr/>
        </p:nvCxnSpPr>
        <p:spPr>
          <a:xfrm flipH="1">
            <a:off x="6755148" y="1812245"/>
            <a:ext cx="3548744" cy="0"/>
          </a:xfrm>
          <a:prstGeom prst="line">
            <a:avLst/>
          </a:prstGeom>
          <a:ln>
            <a:solidFill>
              <a:schemeClr val="bg1">
                <a:alpha val="33247"/>
              </a:schemeClr>
            </a:solidFill>
          </a:ln>
        </p:spPr>
        <p:style>
          <a:lnRef idx="1">
            <a:schemeClr val="accent1"/>
          </a:lnRef>
          <a:fillRef idx="0">
            <a:schemeClr val="accent1"/>
          </a:fillRef>
          <a:effectRef idx="0">
            <a:schemeClr val="accent1"/>
          </a:effectRef>
          <a:fontRef idx="minor">
            <a:schemeClr val="tx1"/>
          </a:fontRef>
        </p:style>
      </p:cxnSp>
      <p:sp>
        <p:nvSpPr>
          <p:cNvPr id="4" name="文本框 9">
            <a:extLst>
              <a:ext uri="{FF2B5EF4-FFF2-40B4-BE49-F238E27FC236}">
                <a16:creationId xmlns:a16="http://schemas.microsoft.com/office/drawing/2014/main" id="{D9E038E3-8EA2-8005-38BE-13962580878A}"/>
              </a:ext>
            </a:extLst>
          </p:cNvPr>
          <p:cNvSpPr txBox="1"/>
          <p:nvPr/>
        </p:nvSpPr>
        <p:spPr>
          <a:xfrm>
            <a:off x="2630552" y="4009711"/>
            <a:ext cx="6590671" cy="830997"/>
          </a:xfrm>
          <a:prstGeom prst="rect">
            <a:avLst/>
          </a:prstGeom>
          <a:noFill/>
        </p:spPr>
        <p:txBody>
          <a:bodyPr wrap="square" rtlCol="0">
            <a:spAutoFit/>
          </a:bodyPr>
          <a:lstStyle/>
          <a:p>
            <a:pPr algn="ctr"/>
            <a:r>
              <a:rPr kumimoji="1" lang="zh-CN" altLang="en-US" sz="2400" b="1" dirty="0">
                <a:effectLst>
                  <a:outerShdw blurRad="38100" dist="38100" dir="2700000" algn="tl">
                    <a:srgbClr val="C0C0C0"/>
                  </a:outerShdw>
                </a:effectLst>
                <a:latin typeface="Calibri" panose="020F0502020204030204" pitchFamily="34" charset="0"/>
              </a:rPr>
              <a:t>劉</a:t>
            </a:r>
            <a:r>
              <a:rPr kumimoji="1" lang="ja-JP" altLang="en-US" sz="2400" b="1" dirty="0">
                <a:effectLst>
                  <a:outerShdw blurRad="38100" dist="38100" dir="2700000" algn="tl">
                    <a:srgbClr val="C0C0C0"/>
                  </a:outerShdw>
                </a:effectLst>
                <a:latin typeface="Calibri" panose="020F0502020204030204" pitchFamily="34" charset="0"/>
                <a:ea typeface="ＨＧｺﾞｼｯｸE-PRO" pitchFamily="50" charset="-128"/>
              </a:rPr>
              <a:t> </a:t>
            </a:r>
            <a:r>
              <a:rPr kumimoji="1" lang="zh-CN" altLang="en-US" sz="2400" b="1" dirty="0">
                <a:effectLst>
                  <a:outerShdw blurRad="38100" dist="38100" dir="2700000" algn="tl">
                    <a:srgbClr val="C0C0C0"/>
                  </a:outerShdw>
                </a:effectLst>
                <a:latin typeface="Calibri" panose="020F0502020204030204" pitchFamily="34" charset="0"/>
              </a:rPr>
              <a:t>瀛</a:t>
            </a:r>
            <a:endParaRPr kumimoji="1" lang="en-US" altLang="zh-CN" sz="2400" b="1" dirty="0">
              <a:effectLst>
                <a:outerShdw blurRad="38100" dist="38100" dir="2700000" algn="tl">
                  <a:srgbClr val="C0C0C0"/>
                </a:outerShdw>
              </a:effectLst>
              <a:latin typeface="Calibri" panose="020F0502020204030204" pitchFamily="34" charset="0"/>
              <a:ea typeface="ＨＧｺﾞｼｯｸE-PRO" pitchFamily="50" charset="-128"/>
            </a:endParaRPr>
          </a:p>
          <a:p>
            <a:pPr algn="ctr"/>
            <a:r>
              <a:rPr kumimoji="1" lang="zh-CN" altLang="en-US" sz="2400" b="1" dirty="0">
                <a:effectLst>
                  <a:outerShdw blurRad="38100" dist="38100" dir="2700000" algn="tl">
                    <a:srgbClr val="C0C0C0"/>
                  </a:outerShdw>
                </a:effectLst>
                <a:latin typeface="Calibri" panose="020F0502020204030204" pitchFamily="34" charset="0"/>
              </a:rPr>
              <a:t>（東北工業大学大学院）</a:t>
            </a:r>
          </a:p>
        </p:txBody>
      </p:sp>
      <p:sp>
        <p:nvSpPr>
          <p:cNvPr id="5" name="文本框 10">
            <a:extLst>
              <a:ext uri="{FF2B5EF4-FFF2-40B4-BE49-F238E27FC236}">
                <a16:creationId xmlns:a16="http://schemas.microsoft.com/office/drawing/2014/main" id="{058927E0-4245-E481-3375-E16DFA9A3F6C}"/>
              </a:ext>
            </a:extLst>
          </p:cNvPr>
          <p:cNvSpPr txBox="1"/>
          <p:nvPr/>
        </p:nvSpPr>
        <p:spPr>
          <a:xfrm>
            <a:off x="5064445" y="5276588"/>
            <a:ext cx="2349273" cy="369332"/>
          </a:xfrm>
          <a:prstGeom prst="rect">
            <a:avLst/>
          </a:prstGeom>
          <a:noFill/>
        </p:spPr>
        <p:txBody>
          <a:bodyPr wrap="square" rtlCol="0">
            <a:spAutoFit/>
          </a:bodyPr>
          <a:lstStyle/>
          <a:p>
            <a:r>
              <a:rPr kumimoji="1" lang="en-US" altLang="zh-CN" b="1" dirty="0">
                <a:latin typeface="Calibri" panose="020F0502020204030204" pitchFamily="34" charset="0"/>
                <a:ea typeface="ＭＳ Ｐゴシック" panose="020B0600070205080204" pitchFamily="50" charset="-128"/>
              </a:rPr>
              <a:t>2025</a:t>
            </a:r>
            <a:r>
              <a:rPr kumimoji="1" lang="zh-CN" altLang="en-US" b="1" dirty="0">
                <a:latin typeface="Calibri" panose="020F0502020204030204" pitchFamily="34" charset="0"/>
                <a:ea typeface="ＭＳ Ｐゴシック" panose="020B0600070205080204" pitchFamily="50" charset="-128"/>
              </a:rPr>
              <a:t>年</a:t>
            </a:r>
            <a:r>
              <a:rPr kumimoji="1" lang="en-US" altLang="zh-CN" b="1" dirty="0">
                <a:latin typeface="Calibri" panose="020F0502020204030204" pitchFamily="34" charset="0"/>
                <a:ea typeface="ＭＳ Ｐゴシック" panose="020B0600070205080204" pitchFamily="50" charset="-128"/>
              </a:rPr>
              <a:t>8</a:t>
            </a:r>
            <a:r>
              <a:rPr kumimoji="1" lang="zh-CN" altLang="en-US" b="1" dirty="0">
                <a:latin typeface="Calibri" panose="020F0502020204030204" pitchFamily="34" charset="0"/>
                <a:ea typeface="ＭＳ Ｐゴシック" panose="020B0600070205080204" pitchFamily="50" charset="-128"/>
              </a:rPr>
              <a:t>月</a:t>
            </a:r>
            <a:r>
              <a:rPr kumimoji="1" lang="en-US" altLang="zh-CN" b="1" dirty="0">
                <a:latin typeface="Calibri" panose="020F0502020204030204" pitchFamily="34" charset="0"/>
                <a:ea typeface="ＭＳ Ｐゴシック" panose="020B0600070205080204" pitchFamily="50" charset="-128"/>
              </a:rPr>
              <a:t>18</a:t>
            </a:r>
            <a:r>
              <a:rPr kumimoji="1" lang="zh-CN" altLang="en-US" b="1" dirty="0">
                <a:latin typeface="Calibri" panose="020F0502020204030204" pitchFamily="34" charset="0"/>
                <a:ea typeface="ＭＳ Ｐゴシック" panose="020B0600070205080204" pitchFamily="50" charset="-128"/>
              </a:rPr>
              <a:t>日</a:t>
            </a:r>
          </a:p>
        </p:txBody>
      </p:sp>
      <p:sp>
        <p:nvSpPr>
          <p:cNvPr id="6" name="文本框 8">
            <a:extLst>
              <a:ext uri="{FF2B5EF4-FFF2-40B4-BE49-F238E27FC236}">
                <a16:creationId xmlns:a16="http://schemas.microsoft.com/office/drawing/2014/main" id="{CAB44D3D-6E8E-6D47-E0F4-49B4BF734B0A}"/>
              </a:ext>
            </a:extLst>
          </p:cNvPr>
          <p:cNvSpPr txBox="1"/>
          <p:nvPr/>
        </p:nvSpPr>
        <p:spPr>
          <a:xfrm>
            <a:off x="589584" y="1212080"/>
            <a:ext cx="10924854" cy="1200329"/>
          </a:xfrm>
          <a:prstGeom prst="rect">
            <a:avLst/>
          </a:prstGeom>
          <a:noFill/>
        </p:spPr>
        <p:txBody>
          <a:bodyPr wrap="square" rtlCol="0">
            <a:spAutoFit/>
          </a:bodyPr>
          <a:lstStyle/>
          <a:p>
            <a:pPr algn="ctr"/>
            <a:r>
              <a:rPr kumimoji="1" lang="ja-JP" altLang="en-US" sz="3600" b="1" spc="600" dirty="0">
                <a:latin typeface="ＭＳ Ｐゴシック" panose="020B0600070205080204" pitchFamily="34" charset="-128"/>
                <a:ea typeface="ＭＳ Ｐゴシック" panose="020B0600070205080204" pitchFamily="34" charset="-128"/>
              </a:rPr>
              <a:t>空調システムにおける軽量型</a:t>
            </a:r>
            <a:r>
              <a:rPr kumimoji="1" lang="en-US" altLang="ja-JP" sz="3600" b="1" spc="600" dirty="0">
                <a:latin typeface="ＭＳ Ｐゴシック" panose="020B0600070205080204" pitchFamily="34" charset="-128"/>
                <a:ea typeface="ＭＳ Ｐゴシック" panose="020B0600070205080204" pitchFamily="34" charset="-128"/>
              </a:rPr>
              <a:t>BIM</a:t>
            </a:r>
            <a:r>
              <a:rPr kumimoji="1" lang="ja-JP" altLang="en-US" sz="3600" b="1" spc="600" dirty="0">
                <a:latin typeface="ＭＳ Ｐゴシック" panose="020B0600070205080204" pitchFamily="34" charset="-128"/>
                <a:ea typeface="ＭＳ Ｐゴシック" panose="020B0600070205080204" pitchFamily="34" charset="-128"/>
              </a:rPr>
              <a:t>設計 </a:t>
            </a:r>
            <a:endParaRPr kumimoji="1" lang="en-US" altLang="ja-JP" sz="3600" b="1" spc="600" dirty="0">
              <a:latin typeface="ＭＳ Ｐゴシック" panose="020B0600070205080204" pitchFamily="34" charset="-128"/>
              <a:ea typeface="ＭＳ Ｐゴシック" panose="020B0600070205080204" pitchFamily="34" charset="-128"/>
            </a:endParaRPr>
          </a:p>
          <a:p>
            <a:pPr algn="ctr"/>
            <a:r>
              <a:rPr kumimoji="1" lang="ja-JP" altLang="en-US" sz="3600" b="1" spc="600" dirty="0">
                <a:latin typeface="ＭＳ Ｐゴシック" panose="020B0600070205080204" pitchFamily="34" charset="-128"/>
                <a:ea typeface="ＭＳ Ｐゴシック" panose="020B0600070205080204" pitchFamily="34" charset="-128"/>
              </a:rPr>
              <a:t>ツールの開発に関する研究</a:t>
            </a:r>
            <a:endParaRPr kumimoji="1" lang="en-US" altLang="zh-CN" sz="3600" b="1" spc="600" dirty="0">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2253399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9C7B7-2DC8-44B8-68F4-BCC7A7B38D23}"/>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AC83EC00-F708-1A41-66AF-108C136472E4}"/>
              </a:ext>
            </a:extLst>
          </p:cNvPr>
          <p:cNvSpPr txBox="1"/>
          <p:nvPr/>
        </p:nvSpPr>
        <p:spPr>
          <a:xfrm>
            <a:off x="168092" y="587897"/>
            <a:ext cx="9905752" cy="461665"/>
          </a:xfrm>
          <a:prstGeom prst="rect">
            <a:avLst/>
          </a:prstGeom>
          <a:noFill/>
        </p:spPr>
        <p:txBody>
          <a:bodyPr wrap="square">
            <a:spAutoFit/>
          </a:bodyPr>
          <a:lstStyle/>
          <a:p>
            <a:r>
              <a:rPr lang="en-US" altLang="ja-JP" sz="2400" dirty="0">
                <a:latin typeface="ＭＳ Ｐゴシック" panose="020B0600070205080204" pitchFamily="34" charset="-128"/>
                <a:ea typeface="ＭＳ Ｐゴシック" panose="020B0600070205080204" pitchFamily="34" charset="-128"/>
              </a:rPr>
              <a:t>1.2</a:t>
            </a:r>
            <a:r>
              <a:rPr lang="zh-CN" altLang="en-US" sz="2400" dirty="0">
                <a:latin typeface="ＭＳ Ｐゴシック" panose="020B0600070205080204" pitchFamily="34" charset="-128"/>
                <a:ea typeface="ＭＳ Ｐゴシック" panose="020B0600070205080204" pitchFamily="34" charset="-128"/>
              </a:rPr>
              <a:t> </a:t>
            </a:r>
            <a:r>
              <a:rPr lang="en-US" altLang="ja-JP" sz="2400" dirty="0">
                <a:latin typeface="ＭＳ Ｐゴシック" panose="020B0600070205080204" pitchFamily="34" charset="-128"/>
                <a:ea typeface="ＭＳ Ｐゴシック" panose="020B0600070205080204" pitchFamily="34" charset="-128"/>
              </a:rPr>
              <a:t>LOD</a:t>
            </a:r>
            <a:r>
              <a:rPr lang="ja-JP" altLang="en-US" sz="2400" dirty="0">
                <a:latin typeface="ＭＳ Ｐゴシック" panose="020B0600070205080204" pitchFamily="34" charset="-128"/>
                <a:ea typeface="ＭＳ Ｐゴシック" panose="020B0600070205080204" pitchFamily="34" charset="-128"/>
              </a:rPr>
              <a:t>に基づいた空調システムモデルの定義と切り替え</a:t>
            </a:r>
          </a:p>
        </p:txBody>
      </p:sp>
      <p:pic>
        <p:nvPicPr>
          <p:cNvPr id="11" name="図 3" descr="グラフィカル ユーザー インターフェイス&#10;&#10;低い精度で自動的に生成された説明">
            <a:extLst>
              <a:ext uri="{FF2B5EF4-FFF2-40B4-BE49-F238E27FC236}">
                <a16:creationId xmlns:a16="http://schemas.microsoft.com/office/drawing/2014/main" id="{33AC467D-4C4F-5501-D324-6E025A2516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1844" y="1215252"/>
            <a:ext cx="4955202" cy="3910901"/>
          </a:xfrm>
          <a:prstGeom prst="rect">
            <a:avLst/>
          </a:prstGeom>
        </p:spPr>
      </p:pic>
      <p:cxnSp>
        <p:nvCxnSpPr>
          <p:cNvPr id="12" name="直接连接符 1085">
            <a:extLst>
              <a:ext uri="{FF2B5EF4-FFF2-40B4-BE49-F238E27FC236}">
                <a16:creationId xmlns:a16="http://schemas.microsoft.com/office/drawing/2014/main" id="{2A5C1336-7E5C-D4B7-CB01-6F574DCFC205}"/>
              </a:ext>
            </a:extLst>
          </p:cNvPr>
          <p:cNvCxnSpPr>
            <a:cxnSpLocks/>
          </p:cNvCxnSpPr>
          <p:nvPr/>
        </p:nvCxnSpPr>
        <p:spPr>
          <a:xfrm>
            <a:off x="3801479" y="4918877"/>
            <a:ext cx="0" cy="93719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086">
            <a:extLst>
              <a:ext uri="{FF2B5EF4-FFF2-40B4-BE49-F238E27FC236}">
                <a16:creationId xmlns:a16="http://schemas.microsoft.com/office/drawing/2014/main" id="{8936697B-315C-AC7F-AB89-459F37370741}"/>
              </a:ext>
            </a:extLst>
          </p:cNvPr>
          <p:cNvCxnSpPr>
            <a:cxnSpLocks/>
          </p:cNvCxnSpPr>
          <p:nvPr/>
        </p:nvCxnSpPr>
        <p:spPr>
          <a:xfrm>
            <a:off x="8203658" y="3114337"/>
            <a:ext cx="0" cy="274173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087">
            <a:extLst>
              <a:ext uri="{FF2B5EF4-FFF2-40B4-BE49-F238E27FC236}">
                <a16:creationId xmlns:a16="http://schemas.microsoft.com/office/drawing/2014/main" id="{6D113B1B-D43C-2EE7-95A5-904B2CA48E5E}"/>
              </a:ext>
            </a:extLst>
          </p:cNvPr>
          <p:cNvCxnSpPr>
            <a:cxnSpLocks/>
          </p:cNvCxnSpPr>
          <p:nvPr/>
        </p:nvCxnSpPr>
        <p:spPr>
          <a:xfrm>
            <a:off x="3801479" y="4814780"/>
            <a:ext cx="262598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088">
            <a:extLst>
              <a:ext uri="{FF2B5EF4-FFF2-40B4-BE49-F238E27FC236}">
                <a16:creationId xmlns:a16="http://schemas.microsoft.com/office/drawing/2014/main" id="{5CC5A394-B655-6546-7318-22CBECBDFA6F}"/>
              </a:ext>
            </a:extLst>
          </p:cNvPr>
          <p:cNvCxnSpPr>
            <a:cxnSpLocks/>
          </p:cNvCxnSpPr>
          <p:nvPr/>
        </p:nvCxnSpPr>
        <p:spPr>
          <a:xfrm>
            <a:off x="6427459" y="3615973"/>
            <a:ext cx="0" cy="145075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テキスト ボックス 50">
            <a:extLst>
              <a:ext uri="{FF2B5EF4-FFF2-40B4-BE49-F238E27FC236}">
                <a16:creationId xmlns:a16="http://schemas.microsoft.com/office/drawing/2014/main" id="{188EF562-787A-5128-54E5-B5FFDB30A637}"/>
              </a:ext>
            </a:extLst>
          </p:cNvPr>
          <p:cNvSpPr txBox="1"/>
          <p:nvPr/>
        </p:nvSpPr>
        <p:spPr>
          <a:xfrm>
            <a:off x="4801607" y="4588133"/>
            <a:ext cx="705629" cy="215444"/>
          </a:xfrm>
          <a:prstGeom prst="rect">
            <a:avLst/>
          </a:prstGeom>
          <a:noFill/>
        </p:spPr>
        <p:txBody>
          <a:bodyPr wrap="square" lIns="0" tIns="0" rIns="0" bIns="0" rtlCol="0">
            <a:spAutoFit/>
          </a:bodyPr>
          <a:lstStyle>
            <a:defPPr>
              <a:defRPr lang="ja-JP"/>
            </a:defPPr>
            <a:lvl1pPr>
              <a:defRPr sz="1050">
                <a:latin typeface="Times New Roman" panose="02020603050405020304" pitchFamily="18" charset="0"/>
                <a:cs typeface="Times New Roman" panose="02020603050405020304" pitchFamily="18" charset="0"/>
              </a:defRPr>
            </a:lvl1pPr>
          </a:lstStyle>
          <a:p>
            <a:pPr algn="ctr"/>
            <a:r>
              <a:rPr lang="en-US" altLang="zh-CN" sz="1400" dirty="0"/>
              <a:t>near</a:t>
            </a:r>
            <a:endParaRPr lang="ja-JP" altLang="en-US" sz="1400" dirty="0"/>
          </a:p>
        </p:txBody>
      </p:sp>
      <p:cxnSp>
        <p:nvCxnSpPr>
          <p:cNvPr id="17" name="直接箭头连接符 1090">
            <a:extLst>
              <a:ext uri="{FF2B5EF4-FFF2-40B4-BE49-F238E27FC236}">
                <a16:creationId xmlns:a16="http://schemas.microsoft.com/office/drawing/2014/main" id="{48F3FFDF-D534-9945-7F36-D2E8BF19341B}"/>
              </a:ext>
            </a:extLst>
          </p:cNvPr>
          <p:cNvCxnSpPr>
            <a:cxnSpLocks/>
          </p:cNvCxnSpPr>
          <p:nvPr/>
        </p:nvCxnSpPr>
        <p:spPr>
          <a:xfrm>
            <a:off x="3793639" y="5575724"/>
            <a:ext cx="44028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50">
            <a:extLst>
              <a:ext uri="{FF2B5EF4-FFF2-40B4-BE49-F238E27FC236}">
                <a16:creationId xmlns:a16="http://schemas.microsoft.com/office/drawing/2014/main" id="{BD9C5738-1C7F-3BA0-9627-A2465B53FEDB}"/>
              </a:ext>
            </a:extLst>
          </p:cNvPr>
          <p:cNvSpPr txBox="1"/>
          <p:nvPr/>
        </p:nvSpPr>
        <p:spPr>
          <a:xfrm>
            <a:off x="5768651" y="5354613"/>
            <a:ext cx="452871" cy="215444"/>
          </a:xfrm>
          <a:prstGeom prst="rect">
            <a:avLst/>
          </a:prstGeom>
          <a:noFill/>
        </p:spPr>
        <p:txBody>
          <a:bodyPr wrap="square" lIns="0" tIns="0" rIns="0" bIns="0" rtlCol="0">
            <a:spAutoFit/>
          </a:bodyPr>
          <a:lstStyle>
            <a:defPPr>
              <a:defRPr lang="ja-JP"/>
            </a:defPPr>
            <a:lvl1pPr>
              <a:defRPr sz="1050">
                <a:latin typeface="Times New Roman" panose="02020603050405020304" pitchFamily="18" charset="0"/>
                <a:cs typeface="Times New Roman" panose="02020603050405020304" pitchFamily="18" charset="0"/>
              </a:defRPr>
            </a:lvl1pPr>
          </a:lstStyle>
          <a:p>
            <a:pPr algn="ctr"/>
            <a:r>
              <a:rPr lang="en-US" altLang="zh-CN" sz="1400" dirty="0"/>
              <a:t>far</a:t>
            </a:r>
            <a:endParaRPr lang="ja-JP" altLang="en-US" sz="1400" dirty="0"/>
          </a:p>
        </p:txBody>
      </p:sp>
      <p:cxnSp>
        <p:nvCxnSpPr>
          <p:cNvPr id="20" name="直接连接符 1093">
            <a:extLst>
              <a:ext uri="{FF2B5EF4-FFF2-40B4-BE49-F238E27FC236}">
                <a16:creationId xmlns:a16="http://schemas.microsoft.com/office/drawing/2014/main" id="{F6838244-1412-3E4C-D95A-2E2F39F9CE2F}"/>
              </a:ext>
            </a:extLst>
          </p:cNvPr>
          <p:cNvCxnSpPr>
            <a:cxnSpLocks/>
          </p:cNvCxnSpPr>
          <p:nvPr/>
        </p:nvCxnSpPr>
        <p:spPr>
          <a:xfrm>
            <a:off x="7275442" y="3266189"/>
            <a:ext cx="0" cy="219614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テキスト ボックス 50">
            <a:extLst>
              <a:ext uri="{FF2B5EF4-FFF2-40B4-BE49-F238E27FC236}">
                <a16:creationId xmlns:a16="http://schemas.microsoft.com/office/drawing/2014/main" id="{517FA5CD-B23D-9F1E-D3A0-EAE1997E90CA}"/>
              </a:ext>
            </a:extLst>
          </p:cNvPr>
          <p:cNvSpPr txBox="1"/>
          <p:nvPr/>
        </p:nvSpPr>
        <p:spPr>
          <a:xfrm>
            <a:off x="4058020" y="5080598"/>
            <a:ext cx="3066281" cy="430887"/>
          </a:xfrm>
          <a:prstGeom prst="rect">
            <a:avLst/>
          </a:prstGeom>
          <a:noFill/>
        </p:spPr>
        <p:txBody>
          <a:bodyPr wrap="square" lIns="0" tIns="0" rIns="0" bIns="0" rtlCol="0">
            <a:spAutoFit/>
          </a:bodyPr>
          <a:lstStyle>
            <a:defPPr>
              <a:defRPr lang="ja-JP"/>
            </a:defPPr>
            <a:lvl1pPr>
              <a:defRPr sz="1050">
                <a:latin typeface="Times New Roman" panose="02020603050405020304" pitchFamily="18" charset="0"/>
                <a:cs typeface="Times New Roman" panose="02020603050405020304" pitchFamily="18" charset="0"/>
              </a:defRPr>
            </a:lvl1pPr>
          </a:lstStyle>
          <a:p>
            <a:pPr algn="ctr"/>
            <a:r>
              <a:rPr lang="ja-JP" altLang="en-US" sz="1400" dirty="0"/>
              <a:t>臨界距離</a:t>
            </a:r>
            <a:endParaRPr lang="en-US" altLang="ja-JP" sz="1400" dirty="0"/>
          </a:p>
          <a:p>
            <a:pPr algn="ctr"/>
            <a:endParaRPr lang="en-US" altLang="ja-JP" sz="1400" dirty="0"/>
          </a:p>
        </p:txBody>
      </p:sp>
      <p:sp>
        <p:nvSpPr>
          <p:cNvPr id="23" name="テキスト ボックス 50">
            <a:extLst>
              <a:ext uri="{FF2B5EF4-FFF2-40B4-BE49-F238E27FC236}">
                <a16:creationId xmlns:a16="http://schemas.microsoft.com/office/drawing/2014/main" id="{62A00858-6A1F-CC01-0443-8785B1BA6F94}"/>
              </a:ext>
            </a:extLst>
          </p:cNvPr>
          <p:cNvSpPr txBox="1"/>
          <p:nvPr/>
        </p:nvSpPr>
        <p:spPr>
          <a:xfrm>
            <a:off x="3147771" y="5035416"/>
            <a:ext cx="1863179" cy="215444"/>
          </a:xfrm>
          <a:prstGeom prst="rect">
            <a:avLst/>
          </a:prstGeom>
          <a:noFill/>
        </p:spPr>
        <p:txBody>
          <a:bodyPr wrap="square" lIns="0" tIns="0" rIns="0" bIns="0" rtlCol="0">
            <a:spAutoFit/>
          </a:bodyPr>
          <a:lstStyle>
            <a:defPPr>
              <a:defRPr lang="ja-JP"/>
            </a:defPPr>
            <a:lvl1pPr>
              <a:defRPr sz="1050">
                <a:latin typeface="Times New Roman" panose="02020603050405020304" pitchFamily="18" charset="0"/>
                <a:cs typeface="Times New Roman" panose="02020603050405020304" pitchFamily="18" charset="0"/>
              </a:defRPr>
            </a:lvl1pPr>
          </a:lstStyle>
          <a:p>
            <a:pPr algn="ctr"/>
            <a:r>
              <a:rPr lang="en-US" altLang="ja-JP" sz="1400" dirty="0"/>
              <a:t>(</a:t>
            </a:r>
            <a:r>
              <a:rPr lang="ja-JP" altLang="en-US" sz="1400" dirty="0"/>
              <a:t>視点</a:t>
            </a:r>
            <a:r>
              <a:rPr lang="en-US" altLang="ja-JP" sz="1400" dirty="0"/>
              <a:t>)</a:t>
            </a:r>
          </a:p>
        </p:txBody>
      </p:sp>
      <p:cxnSp>
        <p:nvCxnSpPr>
          <p:cNvPr id="24" name="直接箭头连接符 1092">
            <a:extLst>
              <a:ext uri="{FF2B5EF4-FFF2-40B4-BE49-F238E27FC236}">
                <a16:creationId xmlns:a16="http://schemas.microsoft.com/office/drawing/2014/main" id="{6EA4183A-322A-C125-2F1D-FD1C029A5467}"/>
              </a:ext>
            </a:extLst>
          </p:cNvPr>
          <p:cNvCxnSpPr>
            <a:cxnSpLocks/>
          </p:cNvCxnSpPr>
          <p:nvPr/>
        </p:nvCxnSpPr>
        <p:spPr>
          <a:xfrm>
            <a:off x="3801479" y="5299157"/>
            <a:ext cx="3492835"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29764FD7-5A03-699A-17A7-292C31D52782}"/>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931205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BFD5F-A47D-313D-FA27-7E4716527184}"/>
            </a:ext>
          </a:extLst>
        </p:cNvPr>
        <p:cNvGrpSpPr/>
        <p:nvPr/>
      </p:nvGrpSpPr>
      <p:grpSpPr>
        <a:xfrm>
          <a:off x="0" y="0"/>
          <a:ext cx="0" cy="0"/>
          <a:chOff x="0" y="0"/>
          <a:chExt cx="0" cy="0"/>
        </a:xfrm>
      </p:grpSpPr>
      <p:pic>
        <p:nvPicPr>
          <p:cNvPr id="5" name="東京会議4_16_a1">
            <a:hlinkClick r:id="" action="ppaction://media"/>
            <a:extLst>
              <a:ext uri="{FF2B5EF4-FFF2-40B4-BE49-F238E27FC236}">
                <a16:creationId xmlns:a16="http://schemas.microsoft.com/office/drawing/2014/main" id="{2D2AC947-5485-7649-EB47-BB29DAA230A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47459" y="565227"/>
            <a:ext cx="9861974" cy="5547360"/>
          </a:xfrm>
          <a:prstGeom prst="rect">
            <a:avLst/>
          </a:prstGeom>
        </p:spPr>
      </p:pic>
      <p:sp>
        <p:nvSpPr>
          <p:cNvPr id="2" name="テキスト ボックス 1">
            <a:extLst>
              <a:ext uri="{FF2B5EF4-FFF2-40B4-BE49-F238E27FC236}">
                <a16:creationId xmlns:a16="http://schemas.microsoft.com/office/drawing/2014/main" id="{22F3B4B6-484A-5B66-250A-7F0089FBCA2A}"/>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Tree>
    <p:extLst>
      <p:ext uri="{BB962C8B-B14F-4D97-AF65-F5344CB8AC3E}">
        <p14:creationId xmlns:p14="http://schemas.microsoft.com/office/powerpoint/2010/main" val="2271138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70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EBDF5-A5B8-0217-972A-34FD5D69F989}"/>
            </a:ext>
          </a:extLst>
        </p:cNvPr>
        <p:cNvGrpSpPr/>
        <p:nvPr/>
      </p:nvGrpSpPr>
      <p:grpSpPr>
        <a:xfrm>
          <a:off x="0" y="0"/>
          <a:ext cx="0" cy="0"/>
          <a:chOff x="0" y="0"/>
          <a:chExt cx="0" cy="0"/>
        </a:xfrm>
      </p:grpSpPr>
      <p:sp>
        <p:nvSpPr>
          <p:cNvPr id="5" name="文本框 13">
            <a:extLst>
              <a:ext uri="{FF2B5EF4-FFF2-40B4-BE49-F238E27FC236}">
                <a16:creationId xmlns:a16="http://schemas.microsoft.com/office/drawing/2014/main" id="{AAE76736-767C-2FAF-9846-58AD7E9FF5B9}"/>
              </a:ext>
            </a:extLst>
          </p:cNvPr>
          <p:cNvSpPr txBox="1"/>
          <p:nvPr/>
        </p:nvSpPr>
        <p:spPr>
          <a:xfrm>
            <a:off x="-76284" y="551487"/>
            <a:ext cx="11652657" cy="461665"/>
          </a:xfrm>
          <a:prstGeom prst="rect">
            <a:avLst/>
          </a:prstGeom>
          <a:noFill/>
        </p:spPr>
        <p:txBody>
          <a:bodyPr wrap="square" rtlCol="0">
            <a:spAutoFit/>
          </a:bodyPr>
          <a:lstStyle/>
          <a:p>
            <a:pPr algn="ctr"/>
            <a:r>
              <a:rPr lang="en-US" altLang="ja-JP" sz="2400" dirty="0">
                <a:latin typeface="ＭＳ Ｐゴシック" panose="020B0600070205080204" pitchFamily="34" charset="-128"/>
                <a:ea typeface="ＭＳ Ｐゴシック" panose="020B0600070205080204" pitchFamily="34" charset="-128"/>
              </a:rPr>
              <a:t>1.3 IFC</a:t>
            </a:r>
            <a:r>
              <a:rPr lang="ja-JP" altLang="en-US" sz="2400" dirty="0">
                <a:latin typeface="ＭＳ Ｐゴシック" panose="020B0600070205080204" pitchFamily="34" charset="-128"/>
                <a:ea typeface="ＭＳ Ｐゴシック" panose="020B0600070205080204" pitchFamily="34" charset="-128"/>
              </a:rPr>
              <a:t>に基づいた空調システムにおける幾何情報とセマンティック情報を分離する提案</a:t>
            </a:r>
          </a:p>
        </p:txBody>
      </p:sp>
      <p:pic>
        <p:nvPicPr>
          <p:cNvPr id="13" name="図 12" descr="ダイアグラム, 設計図&#10;&#10;AI 生成コンテンツは誤りを含む可能性があります。">
            <a:extLst>
              <a:ext uri="{FF2B5EF4-FFF2-40B4-BE49-F238E27FC236}">
                <a16:creationId xmlns:a16="http://schemas.microsoft.com/office/drawing/2014/main" id="{A9D5D3E2-786D-6C14-A1A8-1F4B21455209}"/>
              </a:ext>
            </a:extLst>
          </p:cNvPr>
          <p:cNvPicPr>
            <a:picLocks noChangeAspect="1"/>
          </p:cNvPicPr>
          <p:nvPr/>
        </p:nvPicPr>
        <p:blipFill>
          <a:blip r:embed="rId3"/>
          <a:stretch>
            <a:fillRect/>
          </a:stretch>
        </p:blipFill>
        <p:spPr>
          <a:xfrm>
            <a:off x="490035" y="1126343"/>
            <a:ext cx="4786563" cy="4143390"/>
          </a:xfrm>
          <a:prstGeom prst="rect">
            <a:avLst/>
          </a:prstGeom>
        </p:spPr>
      </p:pic>
      <p:pic>
        <p:nvPicPr>
          <p:cNvPr id="9" name="図 8">
            <a:extLst>
              <a:ext uri="{FF2B5EF4-FFF2-40B4-BE49-F238E27FC236}">
                <a16:creationId xmlns:a16="http://schemas.microsoft.com/office/drawing/2014/main" id="{92CB07AE-BFE8-D4C3-4256-59574BD42BE6}"/>
              </a:ext>
            </a:extLst>
          </p:cNvPr>
          <p:cNvPicPr>
            <a:picLocks noChangeAspect="1"/>
          </p:cNvPicPr>
          <p:nvPr/>
        </p:nvPicPr>
        <p:blipFill>
          <a:blip r:embed="rId4"/>
          <a:stretch>
            <a:fillRect/>
          </a:stretch>
        </p:blipFill>
        <p:spPr>
          <a:xfrm>
            <a:off x="5252223" y="2498614"/>
            <a:ext cx="6863143" cy="1851690"/>
          </a:xfrm>
          <a:prstGeom prst="rect">
            <a:avLst/>
          </a:prstGeom>
        </p:spPr>
      </p:pic>
      <p:sp>
        <p:nvSpPr>
          <p:cNvPr id="14" name="テキスト ボックス 13">
            <a:extLst>
              <a:ext uri="{FF2B5EF4-FFF2-40B4-BE49-F238E27FC236}">
                <a16:creationId xmlns:a16="http://schemas.microsoft.com/office/drawing/2014/main" id="{3AE2A53C-8076-C2A3-3891-00339607DCA0}"/>
              </a:ext>
            </a:extLst>
          </p:cNvPr>
          <p:cNvSpPr txBox="1"/>
          <p:nvPr/>
        </p:nvSpPr>
        <p:spPr>
          <a:xfrm>
            <a:off x="5761195" y="1937407"/>
            <a:ext cx="6096000" cy="646331"/>
          </a:xfrm>
          <a:prstGeom prst="rect">
            <a:avLst/>
          </a:prstGeom>
          <a:noFill/>
        </p:spPr>
        <p:txBody>
          <a:bodyPr wrap="square">
            <a:spAutoFit/>
          </a:bodyPr>
          <a:lstStyle/>
          <a:p>
            <a:pPr algn="ctr"/>
            <a:r>
              <a:rPr lang="ja-JP" altLang="en-US" dirty="0"/>
              <a:t>表２：</a:t>
            </a:r>
            <a:r>
              <a:rPr lang="en-US" altLang="ja-JP" dirty="0"/>
              <a:t> GLB</a:t>
            </a:r>
            <a:r>
              <a:rPr lang="ja-JP" altLang="en-US" dirty="0"/>
              <a:t>とドキュメントを用いた幾何情報とセマンティック情報の分離結果</a:t>
            </a:r>
          </a:p>
        </p:txBody>
      </p:sp>
      <p:sp>
        <p:nvSpPr>
          <p:cNvPr id="2" name="テキスト ボックス 1">
            <a:extLst>
              <a:ext uri="{FF2B5EF4-FFF2-40B4-BE49-F238E27FC236}">
                <a16:creationId xmlns:a16="http://schemas.microsoft.com/office/drawing/2014/main" id="{6DED9AF4-9E4B-7215-9388-C6F678117028}"/>
              </a:ext>
            </a:extLst>
          </p:cNvPr>
          <p:cNvSpPr txBox="1"/>
          <p:nvPr/>
        </p:nvSpPr>
        <p:spPr>
          <a:xfrm>
            <a:off x="258033" y="31530"/>
            <a:ext cx="3334732" cy="369332"/>
          </a:xfrm>
          <a:prstGeom prst="rect">
            <a:avLst/>
          </a:prstGeom>
          <a:noFill/>
        </p:spPr>
        <p:txBody>
          <a:bodyPr wrap="square" lIns="0" tIns="0" rIns="0" bIns="0">
            <a:spAutoFit/>
          </a:bodyPr>
          <a:lstStyle/>
          <a:p>
            <a:pPr marL="457200" indent="-457200">
              <a:buFont typeface="+mj-lt"/>
              <a:buAutoNum type="arabicPeriod"/>
            </a:pPr>
            <a:r>
              <a:rPr lang="ja-JP" altLang="en-US" sz="2400" b="1" dirty="0">
                <a:solidFill>
                  <a:schemeClr val="bg1"/>
                </a:solidFill>
                <a:latin typeface="ＭＳ Ｐゴシック" panose="020B0600070205080204" pitchFamily="34" charset="-128"/>
                <a:ea typeface="ＭＳ Ｐゴシック" panose="020B0600070205080204" pitchFamily="34" charset="-128"/>
              </a:rPr>
              <a:t>研究内容</a:t>
            </a:r>
            <a:endParaRPr lang="en-US" altLang="ja-JP" sz="2400" b="1" dirty="0">
              <a:solidFill>
                <a:schemeClr val="bg1"/>
              </a:solidFill>
              <a:latin typeface="ＭＳ Ｐゴシック" panose="020B0600070205080204" pitchFamily="34" charset="-128"/>
              <a:ea typeface="ＭＳ Ｐゴシック" panose="020B0600070205080204" pitchFamily="34" charset="-128"/>
            </a:endParaRPr>
          </a:p>
        </p:txBody>
      </p:sp>
      <p:sp>
        <p:nvSpPr>
          <p:cNvPr id="6" name="テキスト ボックス 5">
            <a:extLst>
              <a:ext uri="{FF2B5EF4-FFF2-40B4-BE49-F238E27FC236}">
                <a16:creationId xmlns:a16="http://schemas.microsoft.com/office/drawing/2014/main" id="{6F81E39F-F814-2B8D-9E67-D495723F84FA}"/>
              </a:ext>
            </a:extLst>
          </p:cNvPr>
          <p:cNvSpPr txBox="1"/>
          <p:nvPr/>
        </p:nvSpPr>
        <p:spPr>
          <a:xfrm>
            <a:off x="33455" y="5338320"/>
            <a:ext cx="6006790" cy="584775"/>
          </a:xfrm>
          <a:prstGeom prst="rect">
            <a:avLst/>
          </a:prstGeom>
          <a:noFill/>
        </p:spPr>
        <p:txBody>
          <a:bodyPr wrap="square">
            <a:spAutoFit/>
          </a:bodyPr>
          <a:lstStyle/>
          <a:p>
            <a:pPr algn="ctr"/>
            <a:r>
              <a:rPr lang="ja-JP" altLang="ja-JP" sz="1600" dirty="0"/>
              <a:t>図１ 大規模で複雑な空調システム</a:t>
            </a:r>
          </a:p>
          <a:p>
            <a:pPr algn="ctr"/>
            <a:r>
              <a:rPr lang="zh-CN" altLang="ja-JP" sz="1600" dirty="0"/>
              <a:t>新菱冷熱工業株式会社</a:t>
            </a:r>
            <a:r>
              <a:rPr lang="zh-CN" altLang="en-US" sz="1600" dirty="0"/>
              <a:t>（</a:t>
            </a:r>
            <a:r>
              <a:rPr lang="ja-JP" altLang="en-US" sz="1600" dirty="0"/>
              <a:t>出力した</a:t>
            </a:r>
            <a:r>
              <a:rPr lang="en-US" altLang="ja-JP" sz="1600" dirty="0"/>
              <a:t>IFC</a:t>
            </a:r>
            <a:r>
              <a:rPr lang="ja-JP" altLang="en-US" sz="1600" dirty="0"/>
              <a:t>ファイルのサイズ：</a:t>
            </a:r>
            <a:r>
              <a:rPr lang="en-US" altLang="ja-JP" sz="1600" dirty="0"/>
              <a:t>744 MB </a:t>
            </a:r>
            <a:r>
              <a:rPr lang="zh-CN" altLang="en-US" sz="1600" dirty="0"/>
              <a:t>）</a:t>
            </a:r>
            <a:endParaRPr lang="ja-JP" altLang="ja-JP" sz="1600" dirty="0"/>
          </a:p>
        </p:txBody>
      </p:sp>
    </p:spTree>
    <p:extLst>
      <p:ext uri="{BB962C8B-B14F-4D97-AF65-F5344CB8AC3E}">
        <p14:creationId xmlns:p14="http://schemas.microsoft.com/office/powerpoint/2010/main" val="1328591089"/>
      </p:ext>
    </p:extLst>
  </p:cSld>
  <p:clrMapOvr>
    <a:masterClrMapping/>
  </p:clrMapOvr>
</p:sld>
</file>

<file path=ppt/theme/theme1.xml><?xml version="1.0" encoding="utf-8"?>
<a:theme xmlns:a="http://schemas.openxmlformats.org/drawingml/2006/main" name="new_LeiLab0_デザイン">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eiLab_本文">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13d1253b-6b85-435f-bd62-5f2bbbfbf68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E57C9A544C077040A1772222465513D4" ma:contentTypeVersion="15" ma:contentTypeDescription="新しいドキュメントを作成します。" ma:contentTypeScope="" ma:versionID="4cd549cd910882f9b575fc3201ad12ca">
  <xsd:schema xmlns:xsd="http://www.w3.org/2001/XMLSchema" xmlns:xs="http://www.w3.org/2001/XMLSchema" xmlns:p="http://schemas.microsoft.com/office/2006/metadata/properties" xmlns:ns3="13d1253b-6b85-435f-bd62-5f2bbbfbf683" xmlns:ns4="860ab5a2-624a-4b50-93c7-7e7a2b0b3b38" targetNamespace="http://schemas.microsoft.com/office/2006/metadata/properties" ma:root="true" ma:fieldsID="db81e8199a286516baeaf103b5c7d469" ns3:_="" ns4:_="">
    <xsd:import namespace="13d1253b-6b85-435f-bd62-5f2bbbfbf683"/>
    <xsd:import namespace="860ab5a2-624a-4b50-93c7-7e7a2b0b3b38"/>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_activity" minOccurs="0"/>
                <xsd:element ref="ns4:SharedWithUsers" minOccurs="0"/>
                <xsd:element ref="ns4:SharedWithDetails" minOccurs="0"/>
                <xsd:element ref="ns4:SharingHintHash" minOccurs="0"/>
                <xsd:element ref="ns3:MediaServiceOCR" minOccurs="0"/>
                <xsd:element ref="ns3:MediaLengthInSeconds"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d1253b-6b85-435f-bd62-5f2bbbfbf68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_activity" ma:index="14" nillable="true" ma:displayName="_activity" ma:hidden="true" ma:internalName="_activity">
      <xsd:simpleType>
        <xsd:restriction base="dms:Note"/>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ystemTags" ma:index="21" nillable="true" ma:displayName="MediaServiceSystemTags" ma:hidden="true" ma:internalName="MediaServiceSystemTags"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60ab5a2-624a-4b50-93c7-7e7a2b0b3b38" elementFormDefault="qualified">
    <xsd:import namespace="http://schemas.microsoft.com/office/2006/documentManagement/types"/>
    <xsd:import namespace="http://schemas.microsoft.com/office/infopath/2007/PartnerControls"/>
    <xsd:element name="SharedWithUsers" ma:index="15"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共有相手の詳細情報" ma:internalName="SharedWithDetails" ma:readOnly="true">
      <xsd:simpleType>
        <xsd:restriction base="dms:Note">
          <xsd:maxLength value="255"/>
        </xsd:restriction>
      </xsd:simpleType>
    </xsd:element>
    <xsd:element name="SharingHintHash" ma:index="17" nillable="true" ma:displayName="共有のヒントのハッシュ"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135ED8-7CE3-4D1E-897C-9146AF5C7E9A}">
  <ds:schemaRefs>
    <ds:schemaRef ds:uri="http://schemas.microsoft.com/sharepoint/v3/contenttype/forms"/>
  </ds:schemaRefs>
</ds:datastoreItem>
</file>

<file path=customXml/itemProps2.xml><?xml version="1.0" encoding="utf-8"?>
<ds:datastoreItem xmlns:ds="http://schemas.openxmlformats.org/officeDocument/2006/customXml" ds:itemID="{79E0B7A8-4987-4EB4-84A0-F6B29D0D1BF0}">
  <ds:schemaRefs>
    <ds:schemaRef ds:uri="http://purl.org/dc/terms/"/>
    <ds:schemaRef ds:uri="http://schemas.openxmlformats.org/package/2006/metadata/core-properties"/>
    <ds:schemaRef ds:uri="http://schemas.microsoft.com/office/2006/documentManagement/types"/>
    <ds:schemaRef ds:uri="860ab5a2-624a-4b50-93c7-7e7a2b0b3b38"/>
    <ds:schemaRef ds:uri="http://purl.org/dc/elements/1.1/"/>
    <ds:schemaRef ds:uri="http://schemas.microsoft.com/office/2006/metadata/properties"/>
    <ds:schemaRef ds:uri="http://schemas.microsoft.com/office/infopath/2007/PartnerControls"/>
    <ds:schemaRef ds:uri="13d1253b-6b85-435f-bd62-5f2bbbfbf683"/>
    <ds:schemaRef ds:uri="http://www.w3.org/XML/1998/namespace"/>
    <ds:schemaRef ds:uri="http://purl.org/dc/dcmitype/"/>
  </ds:schemaRefs>
</ds:datastoreItem>
</file>

<file path=customXml/itemProps3.xml><?xml version="1.0" encoding="utf-8"?>
<ds:datastoreItem xmlns:ds="http://schemas.openxmlformats.org/officeDocument/2006/customXml" ds:itemID="{E21CE43A-E057-4EE6-BD47-2C337BF50A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d1253b-6b85-435f-bd62-5f2bbbfbf683"/>
    <ds:schemaRef ds:uri="860ab5a2-624a-4b50-93c7-7e7a2b0b3b3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8822</TotalTime>
  <Words>9503</Words>
  <Application>Microsoft Office PowerPoint</Application>
  <PresentationFormat>ワイド画面</PresentationFormat>
  <Paragraphs>592</Paragraphs>
  <Slides>63</Slides>
  <Notes>63</Notes>
  <HiddenSlides>0</HiddenSlides>
  <MMClips>1</MMClips>
  <ScaleCrop>false</ScaleCrop>
  <HeadingPairs>
    <vt:vector size="8" baseType="variant">
      <vt:variant>
        <vt:lpstr>使用されているフォント</vt:lpstr>
      </vt:variant>
      <vt:variant>
        <vt:i4>17</vt:i4>
      </vt:variant>
      <vt:variant>
        <vt:lpstr>テーマ</vt:lpstr>
      </vt:variant>
      <vt:variant>
        <vt:i4>2</vt:i4>
      </vt:variant>
      <vt:variant>
        <vt:lpstr>埋め込まれた OLE サーバー</vt:lpstr>
      </vt:variant>
      <vt:variant>
        <vt:i4>1</vt:i4>
      </vt:variant>
      <vt:variant>
        <vt:lpstr>スライド タイトル</vt:lpstr>
      </vt:variant>
      <vt:variant>
        <vt:i4>63</vt:i4>
      </vt:variant>
    </vt:vector>
  </HeadingPairs>
  <TitlesOfParts>
    <vt:vector size="83" baseType="lpstr">
      <vt:lpstr>ＨＧｺﾞｼｯｸE-PRO</vt:lpstr>
      <vt:lpstr>Hiragino Kaku Gothic Pro</vt:lpstr>
      <vt:lpstr>ＭＳ Ｐゴシック</vt:lpstr>
      <vt:lpstr>ＭＳ Ｐ明朝</vt:lpstr>
      <vt:lpstr>ＭＳ 明朝</vt:lpstr>
      <vt:lpstr>Open Sans Regular</vt:lpstr>
      <vt:lpstr>proxima-nova</vt:lpstr>
      <vt:lpstr>游ゴシック</vt:lpstr>
      <vt:lpstr>游ゴシック Medium</vt:lpstr>
      <vt:lpstr>游明朝</vt:lpstr>
      <vt:lpstr>Arial</vt:lpstr>
      <vt:lpstr>Arial</vt:lpstr>
      <vt:lpstr>Arial Black</vt:lpstr>
      <vt:lpstr>Calibri</vt:lpstr>
      <vt:lpstr>Open Sans Semibold</vt:lpstr>
      <vt:lpstr>Times New Roman</vt:lpstr>
      <vt:lpstr>Wingdings</vt:lpstr>
      <vt:lpstr>new_LeiLab0_デザイン</vt:lpstr>
      <vt:lpstr>LeiLab_本文</vt:lpstr>
      <vt:lpstr>Adobe Acrobat Document</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Microsoft Office User</dc:creator>
  <cp:keywords/>
  <dc:description/>
  <cp:lastModifiedBy>劉 瀛</cp:lastModifiedBy>
  <cp:revision>1245</cp:revision>
  <dcterms:created xsi:type="dcterms:W3CDTF">2023-04-04T12:32:55Z</dcterms:created>
  <dcterms:modified xsi:type="dcterms:W3CDTF">2025-09-08T08:16:02Z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0x010100E57C9A544C077040A1772222465513D4</vt:lpwstr>
  </property>
</Properties>
</file>